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5"/>
  </p:notesMasterIdLst>
  <p:sldIdLst>
    <p:sldId id="1491" r:id="rId5"/>
    <p:sldId id="283" r:id="rId6"/>
    <p:sldId id="597" r:id="rId7"/>
    <p:sldId id="540" r:id="rId8"/>
    <p:sldId id="1605" r:id="rId9"/>
    <p:sldId id="1598" r:id="rId10"/>
    <p:sldId id="1583" r:id="rId11"/>
    <p:sldId id="1584" r:id="rId12"/>
    <p:sldId id="1559" r:id="rId13"/>
    <p:sldId id="1570" r:id="rId14"/>
    <p:sldId id="1586" r:id="rId15"/>
    <p:sldId id="1589" r:id="rId16"/>
    <p:sldId id="1590" r:id="rId17"/>
    <p:sldId id="1591" r:id="rId18"/>
    <p:sldId id="1578" r:id="rId19"/>
    <p:sldId id="1599" r:id="rId20"/>
    <p:sldId id="1600" r:id="rId21"/>
    <p:sldId id="1594" r:id="rId22"/>
    <p:sldId id="1595" r:id="rId23"/>
    <p:sldId id="1556" r:id="rId24"/>
    <p:sldId id="1555" r:id="rId25"/>
    <p:sldId id="1538" r:id="rId26"/>
    <p:sldId id="1569" r:id="rId27"/>
    <p:sldId id="1576" r:id="rId28"/>
    <p:sldId id="1577" r:id="rId29"/>
    <p:sldId id="1596" r:id="rId30"/>
    <p:sldId id="1571" r:id="rId31"/>
    <p:sldId id="1597" r:id="rId32"/>
    <p:sldId id="1572" r:id="rId33"/>
    <p:sldId id="1606" r:id="rId34"/>
    <p:sldId id="1554" r:id="rId35"/>
    <p:sldId id="1588" r:id="rId36"/>
    <p:sldId id="1573" r:id="rId37"/>
    <p:sldId id="1574" r:id="rId38"/>
    <p:sldId id="1553" r:id="rId39"/>
    <p:sldId id="1567" r:id="rId40"/>
    <p:sldId id="1582" r:id="rId41"/>
    <p:sldId id="1568" r:id="rId42"/>
    <p:sldId id="1581" r:id="rId43"/>
    <p:sldId id="519" r:id="rId44"/>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k Curtis" initials="RC" lastIdx="1" clrIdx="0">
    <p:extLst>
      <p:ext uri="{19B8F6BF-5375-455C-9EA6-DF929625EA0E}">
        <p15:presenceInfo xmlns:p15="http://schemas.microsoft.com/office/powerpoint/2012/main" userId="b493582a0d5ca0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FF"/>
    <a:srgbClr val="FF99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014" autoAdjust="0"/>
    <p:restoredTop sz="81242" autoAdjust="0"/>
  </p:normalViewPr>
  <p:slideViewPr>
    <p:cSldViewPr snapToGrid="0">
      <p:cViewPr varScale="1">
        <p:scale>
          <a:sx n="79" d="100"/>
          <a:sy n="79" d="100"/>
        </p:scale>
        <p:origin x="1221" y="-35"/>
      </p:cViewPr>
      <p:guideLst>
        <p:guide orient="horz" pos="2160"/>
        <p:guide pos="3840"/>
      </p:guideLst>
    </p:cSldViewPr>
  </p:slideViewPr>
  <p:notesTextViewPr>
    <p:cViewPr>
      <p:scale>
        <a:sx n="3" d="2"/>
        <a:sy n="3" d="2"/>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5277D8-0EB0-4275-BFBA-CFCEEFAAF99C}" type="doc">
      <dgm:prSet loTypeId="urn:microsoft.com/office/officeart/2018/2/layout/IconCircleList" loCatId="icon" qsTypeId="urn:microsoft.com/office/officeart/2005/8/quickstyle/simple1" qsCatId="simple" csTypeId="urn:microsoft.com/office/officeart/2018/5/colors/Iconchunking_neutralbg_accent4_2" csCatId="accent4" phldr="1"/>
      <dgm:spPr/>
      <dgm:t>
        <a:bodyPr/>
        <a:lstStyle/>
        <a:p>
          <a:endParaRPr lang="en-US"/>
        </a:p>
      </dgm:t>
    </dgm:pt>
    <dgm:pt modelId="{B4593DA8-5E28-433E-A080-C1331CC0D301}">
      <dgm:prSet/>
      <dgm:spPr/>
      <dgm:t>
        <a:bodyPr/>
        <a:lstStyle/>
        <a:p>
          <a:pPr>
            <a:lnSpc>
              <a:spcPct val="100000"/>
            </a:lnSpc>
          </a:pPr>
          <a:r>
            <a:rPr lang="en-US"/>
            <a:t>When is something that each program has to determine</a:t>
          </a:r>
        </a:p>
      </dgm:t>
    </dgm:pt>
    <dgm:pt modelId="{02E6210E-27AF-49FF-9E6D-035526BB4B21}" type="parTrans" cxnId="{A319167F-1742-48CC-80D1-538091833E22}">
      <dgm:prSet/>
      <dgm:spPr/>
      <dgm:t>
        <a:bodyPr/>
        <a:lstStyle/>
        <a:p>
          <a:endParaRPr lang="en-US"/>
        </a:p>
      </dgm:t>
    </dgm:pt>
    <dgm:pt modelId="{22046310-8DAF-4FF2-823F-C4DE0C602434}" type="sibTrans" cxnId="{A319167F-1742-48CC-80D1-538091833E22}">
      <dgm:prSet/>
      <dgm:spPr/>
      <dgm:t>
        <a:bodyPr/>
        <a:lstStyle/>
        <a:p>
          <a:pPr>
            <a:lnSpc>
              <a:spcPct val="100000"/>
            </a:lnSpc>
          </a:pPr>
          <a:endParaRPr lang="en-US"/>
        </a:p>
      </dgm:t>
    </dgm:pt>
    <dgm:pt modelId="{E8913DEA-8CC2-4AA9-9918-8627200596CD}">
      <dgm:prSet/>
      <dgm:spPr/>
      <dgm:t>
        <a:bodyPr/>
        <a:lstStyle/>
        <a:p>
          <a:pPr>
            <a:lnSpc>
              <a:spcPct val="100000"/>
            </a:lnSpc>
          </a:pPr>
          <a:r>
            <a:rPr lang="en-US" dirty="0"/>
            <a:t>Look to Guidelines from CDC, State/Federal, etc.</a:t>
          </a:r>
        </a:p>
      </dgm:t>
    </dgm:pt>
    <dgm:pt modelId="{07CB4F3A-94C2-4A3A-B4DB-E2212BE653C8}" type="parTrans" cxnId="{5E244FC1-6B9B-4E43-8F27-0419759D129E}">
      <dgm:prSet/>
      <dgm:spPr/>
      <dgm:t>
        <a:bodyPr/>
        <a:lstStyle/>
        <a:p>
          <a:endParaRPr lang="en-US"/>
        </a:p>
      </dgm:t>
    </dgm:pt>
    <dgm:pt modelId="{2264E3F3-FAF3-4F1F-9A86-33F461064FD1}" type="sibTrans" cxnId="{5E244FC1-6B9B-4E43-8F27-0419759D129E}">
      <dgm:prSet/>
      <dgm:spPr/>
      <dgm:t>
        <a:bodyPr/>
        <a:lstStyle/>
        <a:p>
          <a:pPr>
            <a:lnSpc>
              <a:spcPct val="100000"/>
            </a:lnSpc>
          </a:pPr>
          <a:endParaRPr lang="en-US"/>
        </a:p>
      </dgm:t>
    </dgm:pt>
    <dgm:pt modelId="{1669A357-F5A7-4D03-9977-F9D0FDC4321D}">
      <dgm:prSet/>
      <dgm:spPr/>
      <dgm:t>
        <a:bodyPr/>
        <a:lstStyle/>
        <a:p>
          <a:endParaRPr lang="en-US"/>
        </a:p>
      </dgm:t>
    </dgm:pt>
    <dgm:pt modelId="{DCDEED6E-1C66-441C-A41E-F893A6327AC6}" type="parTrans" cxnId="{03F1EE66-1E04-4A1A-A834-6A0EE9266F2D}">
      <dgm:prSet/>
      <dgm:spPr/>
      <dgm:t>
        <a:bodyPr/>
        <a:lstStyle/>
        <a:p>
          <a:endParaRPr lang="en-US"/>
        </a:p>
      </dgm:t>
    </dgm:pt>
    <dgm:pt modelId="{2F9186EC-1ECB-4DC8-823F-940B811649BF}" type="sibTrans" cxnId="{03F1EE66-1E04-4A1A-A834-6A0EE9266F2D}">
      <dgm:prSet/>
      <dgm:spPr/>
      <dgm:t>
        <a:bodyPr/>
        <a:lstStyle/>
        <a:p>
          <a:endParaRPr lang="en-US"/>
        </a:p>
      </dgm:t>
    </dgm:pt>
    <dgm:pt modelId="{04F52F51-699B-487F-ADA6-C2026C8903CD}">
      <dgm:prSet/>
      <dgm:spPr/>
      <dgm:t>
        <a:bodyPr/>
        <a:lstStyle/>
        <a:p>
          <a:endParaRPr lang="en-US"/>
        </a:p>
      </dgm:t>
    </dgm:pt>
    <dgm:pt modelId="{A4283F3B-3EDC-44D9-8DFB-C063F42A4AA3}" type="parTrans" cxnId="{F6568474-7F0C-44C5-859E-CB4507FD5380}">
      <dgm:prSet/>
      <dgm:spPr/>
      <dgm:t>
        <a:bodyPr/>
        <a:lstStyle/>
        <a:p>
          <a:endParaRPr lang="en-US"/>
        </a:p>
      </dgm:t>
    </dgm:pt>
    <dgm:pt modelId="{A2F4E4C5-7C16-454E-83F1-1FA5124E699E}" type="sibTrans" cxnId="{F6568474-7F0C-44C5-859E-CB4507FD5380}">
      <dgm:prSet/>
      <dgm:spPr/>
      <dgm:t>
        <a:bodyPr/>
        <a:lstStyle/>
        <a:p>
          <a:endParaRPr lang="en-US"/>
        </a:p>
      </dgm:t>
    </dgm:pt>
    <dgm:pt modelId="{029CA6F2-AA35-4F24-A373-B8F7E0BF4C31}">
      <dgm:prSet/>
      <dgm:spPr/>
      <dgm:t>
        <a:bodyPr/>
        <a:lstStyle/>
        <a:p>
          <a:pPr>
            <a:lnSpc>
              <a:spcPct val="100000"/>
            </a:lnSpc>
          </a:pPr>
          <a:r>
            <a:rPr lang="en-US" dirty="0"/>
            <a:t>Explore different models &amp; tools</a:t>
          </a:r>
        </a:p>
      </dgm:t>
    </dgm:pt>
    <dgm:pt modelId="{5E008D13-91A0-455C-AAD7-B7445A691645}" type="parTrans" cxnId="{0854744C-CB15-4B0F-9223-8DE393DCA30A}">
      <dgm:prSet/>
      <dgm:spPr/>
      <dgm:t>
        <a:bodyPr/>
        <a:lstStyle/>
        <a:p>
          <a:endParaRPr lang="en-US"/>
        </a:p>
      </dgm:t>
    </dgm:pt>
    <dgm:pt modelId="{4593297A-52CC-45ED-9F0C-21F997FC15BD}" type="sibTrans" cxnId="{0854744C-CB15-4B0F-9223-8DE393DCA30A}">
      <dgm:prSet/>
      <dgm:spPr/>
      <dgm:t>
        <a:bodyPr/>
        <a:lstStyle/>
        <a:p>
          <a:pPr>
            <a:lnSpc>
              <a:spcPct val="100000"/>
            </a:lnSpc>
          </a:pPr>
          <a:endParaRPr lang="en-US"/>
        </a:p>
      </dgm:t>
    </dgm:pt>
    <dgm:pt modelId="{37A85195-773F-40FF-8C5A-0CE78CC3E934}">
      <dgm:prSet/>
      <dgm:spPr/>
      <dgm:t>
        <a:bodyPr/>
        <a:lstStyle/>
        <a:p>
          <a:pPr>
            <a:lnSpc>
              <a:spcPct val="100000"/>
            </a:lnSpc>
          </a:pPr>
          <a:r>
            <a:rPr lang="en-US"/>
            <a:t>Help you develop questions to ask</a:t>
          </a:r>
        </a:p>
      </dgm:t>
    </dgm:pt>
    <dgm:pt modelId="{C239B512-05FB-400A-A23D-FF3EB20B4F97}" type="parTrans" cxnId="{E7CFF2AE-C0DB-407F-92C1-90A23F70004D}">
      <dgm:prSet/>
      <dgm:spPr/>
      <dgm:t>
        <a:bodyPr/>
        <a:lstStyle/>
        <a:p>
          <a:endParaRPr lang="en-US"/>
        </a:p>
      </dgm:t>
    </dgm:pt>
    <dgm:pt modelId="{96EC459C-1B46-4982-8F59-5AD97651A456}" type="sibTrans" cxnId="{E7CFF2AE-C0DB-407F-92C1-90A23F70004D}">
      <dgm:prSet/>
      <dgm:spPr/>
      <dgm:t>
        <a:bodyPr/>
        <a:lstStyle/>
        <a:p>
          <a:endParaRPr lang="en-US"/>
        </a:p>
      </dgm:t>
    </dgm:pt>
    <dgm:pt modelId="{AE94199C-5801-48C0-BC6D-EC75AD491121}" type="pres">
      <dgm:prSet presAssocID="{E95277D8-0EB0-4275-BFBA-CFCEEFAAF99C}" presName="root" presStyleCnt="0">
        <dgm:presLayoutVars>
          <dgm:dir/>
          <dgm:resizeHandles val="exact"/>
        </dgm:presLayoutVars>
      </dgm:prSet>
      <dgm:spPr/>
    </dgm:pt>
    <dgm:pt modelId="{AB8BFA53-6FCD-4F97-9A23-74424FDE7361}" type="pres">
      <dgm:prSet presAssocID="{E95277D8-0EB0-4275-BFBA-CFCEEFAAF99C}" presName="container" presStyleCnt="0">
        <dgm:presLayoutVars>
          <dgm:dir/>
          <dgm:resizeHandles val="exact"/>
        </dgm:presLayoutVars>
      </dgm:prSet>
      <dgm:spPr/>
    </dgm:pt>
    <dgm:pt modelId="{C1106792-92A1-46E4-B036-E9A174BC8D7A}" type="pres">
      <dgm:prSet presAssocID="{B4593DA8-5E28-433E-A080-C1331CC0D301}" presName="compNode" presStyleCnt="0"/>
      <dgm:spPr/>
    </dgm:pt>
    <dgm:pt modelId="{08C1F178-8E22-4588-93F2-A742CAAE0BEA}" type="pres">
      <dgm:prSet presAssocID="{B4593DA8-5E28-433E-A080-C1331CC0D301}" presName="iconBgRect" presStyleLbl="bgShp" presStyleIdx="0" presStyleCnt="4"/>
      <dgm:spPr/>
    </dgm:pt>
    <dgm:pt modelId="{D99B89A1-00DB-4810-9596-13EA50878751}" type="pres">
      <dgm:prSet presAssocID="{B4593DA8-5E28-433E-A080-C1331CC0D30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laybook"/>
        </a:ext>
      </dgm:extLst>
    </dgm:pt>
    <dgm:pt modelId="{BEECD943-B708-4739-A70A-4261BC22CB63}" type="pres">
      <dgm:prSet presAssocID="{B4593DA8-5E28-433E-A080-C1331CC0D301}" presName="spaceRect" presStyleCnt="0"/>
      <dgm:spPr/>
    </dgm:pt>
    <dgm:pt modelId="{4DF1FDAC-333D-4681-9441-D823F68709D1}" type="pres">
      <dgm:prSet presAssocID="{B4593DA8-5E28-433E-A080-C1331CC0D301}" presName="textRect" presStyleLbl="revTx" presStyleIdx="0" presStyleCnt="4">
        <dgm:presLayoutVars>
          <dgm:chMax val="1"/>
          <dgm:chPref val="1"/>
        </dgm:presLayoutVars>
      </dgm:prSet>
      <dgm:spPr/>
    </dgm:pt>
    <dgm:pt modelId="{DD2006C9-6E93-4E29-952B-FB1EDF86CF7C}" type="pres">
      <dgm:prSet presAssocID="{22046310-8DAF-4FF2-823F-C4DE0C602434}" presName="sibTrans" presStyleLbl="sibTrans2D1" presStyleIdx="0" presStyleCnt="0"/>
      <dgm:spPr/>
    </dgm:pt>
    <dgm:pt modelId="{D8F3ACED-B424-4854-8365-DE4CE8EA354C}" type="pres">
      <dgm:prSet presAssocID="{E8913DEA-8CC2-4AA9-9918-8627200596CD}" presName="compNode" presStyleCnt="0"/>
      <dgm:spPr/>
    </dgm:pt>
    <dgm:pt modelId="{9D107B2D-E390-4458-8B77-447266DC9631}" type="pres">
      <dgm:prSet presAssocID="{E8913DEA-8CC2-4AA9-9918-8627200596CD}" presName="iconBgRect" presStyleLbl="bgShp" presStyleIdx="1" presStyleCnt="4"/>
      <dgm:spPr/>
    </dgm:pt>
    <dgm:pt modelId="{9FAA8F4A-9006-44A5-A75C-958E90387202}" type="pres">
      <dgm:prSet presAssocID="{E8913DEA-8CC2-4AA9-9918-8627200596C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1CDE4F38-2B46-44C1-8163-61ABA0113464}" type="pres">
      <dgm:prSet presAssocID="{E8913DEA-8CC2-4AA9-9918-8627200596CD}" presName="spaceRect" presStyleCnt="0"/>
      <dgm:spPr/>
    </dgm:pt>
    <dgm:pt modelId="{DD40571B-CCDB-4021-910E-BD822C1FE563}" type="pres">
      <dgm:prSet presAssocID="{E8913DEA-8CC2-4AA9-9918-8627200596CD}" presName="textRect" presStyleLbl="revTx" presStyleIdx="1" presStyleCnt="4">
        <dgm:presLayoutVars>
          <dgm:chMax val="1"/>
          <dgm:chPref val="1"/>
        </dgm:presLayoutVars>
      </dgm:prSet>
      <dgm:spPr/>
    </dgm:pt>
    <dgm:pt modelId="{76258B29-7900-4323-9DA0-EAD7C6481AF4}" type="pres">
      <dgm:prSet presAssocID="{2264E3F3-FAF3-4F1F-9A86-33F461064FD1}" presName="sibTrans" presStyleLbl="sibTrans2D1" presStyleIdx="0" presStyleCnt="0"/>
      <dgm:spPr/>
    </dgm:pt>
    <dgm:pt modelId="{4D8284D7-FAA8-4A51-BF85-2583BBCC5281}" type="pres">
      <dgm:prSet presAssocID="{029CA6F2-AA35-4F24-A373-B8F7E0BF4C31}" presName="compNode" presStyleCnt="0"/>
      <dgm:spPr/>
    </dgm:pt>
    <dgm:pt modelId="{1D830194-6C35-4310-8014-8808E9F1A2DC}" type="pres">
      <dgm:prSet presAssocID="{029CA6F2-AA35-4F24-A373-B8F7E0BF4C31}" presName="iconBgRect" presStyleLbl="bgShp" presStyleIdx="2" presStyleCnt="4"/>
      <dgm:spPr/>
    </dgm:pt>
    <dgm:pt modelId="{1AB2FA67-8B84-4593-89FA-E9C4E1ADCAC9}" type="pres">
      <dgm:prSet presAssocID="{029CA6F2-AA35-4F24-A373-B8F7E0BF4C3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8DD8ADB4-37E1-4B3D-B0ED-DFBD36F3D921}" type="pres">
      <dgm:prSet presAssocID="{029CA6F2-AA35-4F24-A373-B8F7E0BF4C31}" presName="spaceRect" presStyleCnt="0"/>
      <dgm:spPr/>
    </dgm:pt>
    <dgm:pt modelId="{C7D0150E-28F7-4E10-B61F-64D34AAC63BF}" type="pres">
      <dgm:prSet presAssocID="{029CA6F2-AA35-4F24-A373-B8F7E0BF4C31}" presName="textRect" presStyleLbl="revTx" presStyleIdx="2" presStyleCnt="4">
        <dgm:presLayoutVars>
          <dgm:chMax val="1"/>
          <dgm:chPref val="1"/>
        </dgm:presLayoutVars>
      </dgm:prSet>
      <dgm:spPr/>
    </dgm:pt>
    <dgm:pt modelId="{145065C8-26C1-4473-BC6C-DD2B891A784F}" type="pres">
      <dgm:prSet presAssocID="{4593297A-52CC-45ED-9F0C-21F997FC15BD}" presName="sibTrans" presStyleLbl="sibTrans2D1" presStyleIdx="0" presStyleCnt="0"/>
      <dgm:spPr/>
    </dgm:pt>
    <dgm:pt modelId="{EC50D4B2-5381-493D-894A-2027AB485D40}" type="pres">
      <dgm:prSet presAssocID="{37A85195-773F-40FF-8C5A-0CE78CC3E934}" presName="compNode" presStyleCnt="0"/>
      <dgm:spPr/>
    </dgm:pt>
    <dgm:pt modelId="{56B84BED-5F75-41D0-A2D9-501F3F0B27E3}" type="pres">
      <dgm:prSet presAssocID="{37A85195-773F-40FF-8C5A-0CE78CC3E934}" presName="iconBgRect" presStyleLbl="bgShp" presStyleIdx="3" presStyleCnt="4"/>
      <dgm:spPr/>
    </dgm:pt>
    <dgm:pt modelId="{53DC2F0B-F333-473E-A973-A9405D62AF6C}" type="pres">
      <dgm:prSet presAssocID="{37A85195-773F-40FF-8C5A-0CE78CC3E93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lp"/>
        </a:ext>
      </dgm:extLst>
    </dgm:pt>
    <dgm:pt modelId="{531E62DA-07E0-471A-A33B-6C018D9CE518}" type="pres">
      <dgm:prSet presAssocID="{37A85195-773F-40FF-8C5A-0CE78CC3E934}" presName="spaceRect" presStyleCnt="0"/>
      <dgm:spPr/>
    </dgm:pt>
    <dgm:pt modelId="{87AE4D87-DE8F-4F06-8EF1-86CADF468C4F}" type="pres">
      <dgm:prSet presAssocID="{37A85195-773F-40FF-8C5A-0CE78CC3E934}" presName="textRect" presStyleLbl="revTx" presStyleIdx="3" presStyleCnt="4">
        <dgm:presLayoutVars>
          <dgm:chMax val="1"/>
          <dgm:chPref val="1"/>
        </dgm:presLayoutVars>
      </dgm:prSet>
      <dgm:spPr/>
    </dgm:pt>
  </dgm:ptLst>
  <dgm:cxnLst>
    <dgm:cxn modelId="{4823E305-98AA-4D65-AB7B-CE9F807FD61C}" type="presOf" srcId="{029CA6F2-AA35-4F24-A373-B8F7E0BF4C31}" destId="{C7D0150E-28F7-4E10-B61F-64D34AAC63BF}" srcOrd="0" destOrd="0" presId="urn:microsoft.com/office/officeart/2018/2/layout/IconCircleList"/>
    <dgm:cxn modelId="{955BB764-BAA7-4D93-83C2-5CCFA55D3D68}" type="presOf" srcId="{E8913DEA-8CC2-4AA9-9918-8627200596CD}" destId="{DD40571B-CCDB-4021-910E-BD822C1FE563}" srcOrd="0" destOrd="0" presId="urn:microsoft.com/office/officeart/2018/2/layout/IconCircleList"/>
    <dgm:cxn modelId="{03F1EE66-1E04-4A1A-A834-6A0EE9266F2D}" srcId="{E8913DEA-8CC2-4AA9-9918-8627200596CD}" destId="{1669A357-F5A7-4D03-9977-F9D0FDC4321D}" srcOrd="0" destOrd="0" parTransId="{DCDEED6E-1C66-441C-A41E-F893A6327AC6}" sibTransId="{2F9186EC-1ECB-4DC8-823F-940B811649BF}"/>
    <dgm:cxn modelId="{0854744C-CB15-4B0F-9223-8DE393DCA30A}" srcId="{E95277D8-0EB0-4275-BFBA-CFCEEFAAF99C}" destId="{029CA6F2-AA35-4F24-A373-B8F7E0BF4C31}" srcOrd="2" destOrd="0" parTransId="{5E008D13-91A0-455C-AAD7-B7445A691645}" sibTransId="{4593297A-52CC-45ED-9F0C-21F997FC15BD}"/>
    <dgm:cxn modelId="{F6568474-7F0C-44C5-859E-CB4507FD5380}" srcId="{E8913DEA-8CC2-4AA9-9918-8627200596CD}" destId="{04F52F51-699B-487F-ADA6-C2026C8903CD}" srcOrd="1" destOrd="0" parTransId="{A4283F3B-3EDC-44D9-8DFB-C063F42A4AA3}" sibTransId="{A2F4E4C5-7C16-454E-83F1-1FA5124E699E}"/>
    <dgm:cxn modelId="{A319167F-1742-48CC-80D1-538091833E22}" srcId="{E95277D8-0EB0-4275-BFBA-CFCEEFAAF99C}" destId="{B4593DA8-5E28-433E-A080-C1331CC0D301}" srcOrd="0" destOrd="0" parTransId="{02E6210E-27AF-49FF-9E6D-035526BB4B21}" sibTransId="{22046310-8DAF-4FF2-823F-C4DE0C602434}"/>
    <dgm:cxn modelId="{32E6AB81-D4E6-4CDD-B055-983DFC6AAE21}" type="presOf" srcId="{37A85195-773F-40FF-8C5A-0CE78CC3E934}" destId="{87AE4D87-DE8F-4F06-8EF1-86CADF468C4F}" srcOrd="0" destOrd="0" presId="urn:microsoft.com/office/officeart/2018/2/layout/IconCircleList"/>
    <dgm:cxn modelId="{0D5E7DAB-5A2A-45EA-9CD6-226E8D4B6C92}" type="presOf" srcId="{2264E3F3-FAF3-4F1F-9A86-33F461064FD1}" destId="{76258B29-7900-4323-9DA0-EAD7C6481AF4}" srcOrd="0" destOrd="0" presId="urn:microsoft.com/office/officeart/2018/2/layout/IconCircleList"/>
    <dgm:cxn modelId="{E7CFF2AE-C0DB-407F-92C1-90A23F70004D}" srcId="{E95277D8-0EB0-4275-BFBA-CFCEEFAAF99C}" destId="{37A85195-773F-40FF-8C5A-0CE78CC3E934}" srcOrd="3" destOrd="0" parTransId="{C239B512-05FB-400A-A23D-FF3EB20B4F97}" sibTransId="{96EC459C-1B46-4982-8F59-5AD97651A456}"/>
    <dgm:cxn modelId="{AC57B3B3-B0CE-403A-8AFE-C5C971CD62A0}" type="presOf" srcId="{E95277D8-0EB0-4275-BFBA-CFCEEFAAF99C}" destId="{AE94199C-5801-48C0-BC6D-EC75AD491121}" srcOrd="0" destOrd="0" presId="urn:microsoft.com/office/officeart/2018/2/layout/IconCircleList"/>
    <dgm:cxn modelId="{5E244FC1-6B9B-4E43-8F27-0419759D129E}" srcId="{E95277D8-0EB0-4275-BFBA-CFCEEFAAF99C}" destId="{E8913DEA-8CC2-4AA9-9918-8627200596CD}" srcOrd="1" destOrd="0" parTransId="{07CB4F3A-94C2-4A3A-B4DB-E2212BE653C8}" sibTransId="{2264E3F3-FAF3-4F1F-9A86-33F461064FD1}"/>
    <dgm:cxn modelId="{566A38C2-C78B-42F2-B07F-A9F4D5EE0A1B}" type="presOf" srcId="{4593297A-52CC-45ED-9F0C-21F997FC15BD}" destId="{145065C8-26C1-4473-BC6C-DD2B891A784F}" srcOrd="0" destOrd="0" presId="urn:microsoft.com/office/officeart/2018/2/layout/IconCircleList"/>
    <dgm:cxn modelId="{684AD0DA-40CB-4FE9-AD71-15DBC63AFF66}" type="presOf" srcId="{22046310-8DAF-4FF2-823F-C4DE0C602434}" destId="{DD2006C9-6E93-4E29-952B-FB1EDF86CF7C}" srcOrd="0" destOrd="0" presId="urn:microsoft.com/office/officeart/2018/2/layout/IconCircleList"/>
    <dgm:cxn modelId="{B4E583E3-A927-4ECC-8199-86A4E4783D59}" type="presOf" srcId="{B4593DA8-5E28-433E-A080-C1331CC0D301}" destId="{4DF1FDAC-333D-4681-9441-D823F68709D1}" srcOrd="0" destOrd="0" presId="urn:microsoft.com/office/officeart/2018/2/layout/IconCircleList"/>
    <dgm:cxn modelId="{62D44F53-FF88-4CAC-B7F3-F757D6D5AF90}" type="presParOf" srcId="{AE94199C-5801-48C0-BC6D-EC75AD491121}" destId="{AB8BFA53-6FCD-4F97-9A23-74424FDE7361}" srcOrd="0" destOrd="0" presId="urn:microsoft.com/office/officeart/2018/2/layout/IconCircleList"/>
    <dgm:cxn modelId="{912631D8-B8AC-4693-9DA0-7ADD78637CBD}" type="presParOf" srcId="{AB8BFA53-6FCD-4F97-9A23-74424FDE7361}" destId="{C1106792-92A1-46E4-B036-E9A174BC8D7A}" srcOrd="0" destOrd="0" presId="urn:microsoft.com/office/officeart/2018/2/layout/IconCircleList"/>
    <dgm:cxn modelId="{F807C322-BF44-419B-B9F9-A221B6EE705F}" type="presParOf" srcId="{C1106792-92A1-46E4-B036-E9A174BC8D7A}" destId="{08C1F178-8E22-4588-93F2-A742CAAE0BEA}" srcOrd="0" destOrd="0" presId="urn:microsoft.com/office/officeart/2018/2/layout/IconCircleList"/>
    <dgm:cxn modelId="{824FEAA2-A7CA-4726-BECF-8312DC02FEBF}" type="presParOf" srcId="{C1106792-92A1-46E4-B036-E9A174BC8D7A}" destId="{D99B89A1-00DB-4810-9596-13EA50878751}" srcOrd="1" destOrd="0" presId="urn:microsoft.com/office/officeart/2018/2/layout/IconCircleList"/>
    <dgm:cxn modelId="{001CD600-9466-4A28-8BFE-F4B569BDBDCA}" type="presParOf" srcId="{C1106792-92A1-46E4-B036-E9A174BC8D7A}" destId="{BEECD943-B708-4739-A70A-4261BC22CB63}" srcOrd="2" destOrd="0" presId="urn:microsoft.com/office/officeart/2018/2/layout/IconCircleList"/>
    <dgm:cxn modelId="{6522948D-B545-4ED8-93F3-89B48611A740}" type="presParOf" srcId="{C1106792-92A1-46E4-B036-E9A174BC8D7A}" destId="{4DF1FDAC-333D-4681-9441-D823F68709D1}" srcOrd="3" destOrd="0" presId="urn:microsoft.com/office/officeart/2018/2/layout/IconCircleList"/>
    <dgm:cxn modelId="{4A282675-FADB-42F6-A927-C38DE108F6BB}" type="presParOf" srcId="{AB8BFA53-6FCD-4F97-9A23-74424FDE7361}" destId="{DD2006C9-6E93-4E29-952B-FB1EDF86CF7C}" srcOrd="1" destOrd="0" presId="urn:microsoft.com/office/officeart/2018/2/layout/IconCircleList"/>
    <dgm:cxn modelId="{DFB8C81B-A3C5-4B80-9878-3928799D92FB}" type="presParOf" srcId="{AB8BFA53-6FCD-4F97-9A23-74424FDE7361}" destId="{D8F3ACED-B424-4854-8365-DE4CE8EA354C}" srcOrd="2" destOrd="0" presId="urn:microsoft.com/office/officeart/2018/2/layout/IconCircleList"/>
    <dgm:cxn modelId="{B6734939-BF24-4F8C-8C62-1525E4E969E1}" type="presParOf" srcId="{D8F3ACED-B424-4854-8365-DE4CE8EA354C}" destId="{9D107B2D-E390-4458-8B77-447266DC9631}" srcOrd="0" destOrd="0" presId="urn:microsoft.com/office/officeart/2018/2/layout/IconCircleList"/>
    <dgm:cxn modelId="{E03521D3-B601-4BC4-99A7-5448AEE90A1E}" type="presParOf" srcId="{D8F3ACED-B424-4854-8365-DE4CE8EA354C}" destId="{9FAA8F4A-9006-44A5-A75C-958E90387202}" srcOrd="1" destOrd="0" presId="urn:microsoft.com/office/officeart/2018/2/layout/IconCircleList"/>
    <dgm:cxn modelId="{7EBC035C-1B9A-4C3C-A624-D7345D9DC644}" type="presParOf" srcId="{D8F3ACED-B424-4854-8365-DE4CE8EA354C}" destId="{1CDE4F38-2B46-44C1-8163-61ABA0113464}" srcOrd="2" destOrd="0" presId="urn:microsoft.com/office/officeart/2018/2/layout/IconCircleList"/>
    <dgm:cxn modelId="{9734FA1D-252D-48E1-9EE9-FE00C115CFA6}" type="presParOf" srcId="{D8F3ACED-B424-4854-8365-DE4CE8EA354C}" destId="{DD40571B-CCDB-4021-910E-BD822C1FE563}" srcOrd="3" destOrd="0" presId="urn:microsoft.com/office/officeart/2018/2/layout/IconCircleList"/>
    <dgm:cxn modelId="{7D96BB34-BCBD-442F-B94D-2CBADBA708B0}" type="presParOf" srcId="{AB8BFA53-6FCD-4F97-9A23-74424FDE7361}" destId="{76258B29-7900-4323-9DA0-EAD7C6481AF4}" srcOrd="3" destOrd="0" presId="urn:microsoft.com/office/officeart/2018/2/layout/IconCircleList"/>
    <dgm:cxn modelId="{31293F42-F759-4A34-B8F5-2B684AB5A3AA}" type="presParOf" srcId="{AB8BFA53-6FCD-4F97-9A23-74424FDE7361}" destId="{4D8284D7-FAA8-4A51-BF85-2583BBCC5281}" srcOrd="4" destOrd="0" presId="urn:microsoft.com/office/officeart/2018/2/layout/IconCircleList"/>
    <dgm:cxn modelId="{1FE32E61-AD67-4C44-860D-7F7642482EE3}" type="presParOf" srcId="{4D8284D7-FAA8-4A51-BF85-2583BBCC5281}" destId="{1D830194-6C35-4310-8014-8808E9F1A2DC}" srcOrd="0" destOrd="0" presId="urn:microsoft.com/office/officeart/2018/2/layout/IconCircleList"/>
    <dgm:cxn modelId="{DCE77D94-CEB9-4442-B1E6-74B06749B888}" type="presParOf" srcId="{4D8284D7-FAA8-4A51-BF85-2583BBCC5281}" destId="{1AB2FA67-8B84-4593-89FA-E9C4E1ADCAC9}" srcOrd="1" destOrd="0" presId="urn:microsoft.com/office/officeart/2018/2/layout/IconCircleList"/>
    <dgm:cxn modelId="{CC8F7264-15C8-4AA3-93FB-320EE59E602A}" type="presParOf" srcId="{4D8284D7-FAA8-4A51-BF85-2583BBCC5281}" destId="{8DD8ADB4-37E1-4B3D-B0ED-DFBD36F3D921}" srcOrd="2" destOrd="0" presId="urn:microsoft.com/office/officeart/2018/2/layout/IconCircleList"/>
    <dgm:cxn modelId="{1259E489-4294-439B-A069-442DF07B2A4B}" type="presParOf" srcId="{4D8284D7-FAA8-4A51-BF85-2583BBCC5281}" destId="{C7D0150E-28F7-4E10-B61F-64D34AAC63BF}" srcOrd="3" destOrd="0" presId="urn:microsoft.com/office/officeart/2018/2/layout/IconCircleList"/>
    <dgm:cxn modelId="{1FC65189-CA97-4D5E-A80F-7534FEE542F6}" type="presParOf" srcId="{AB8BFA53-6FCD-4F97-9A23-74424FDE7361}" destId="{145065C8-26C1-4473-BC6C-DD2B891A784F}" srcOrd="5" destOrd="0" presId="urn:microsoft.com/office/officeart/2018/2/layout/IconCircleList"/>
    <dgm:cxn modelId="{60E33263-B4DC-44BE-882C-2DFF3B706E22}" type="presParOf" srcId="{AB8BFA53-6FCD-4F97-9A23-74424FDE7361}" destId="{EC50D4B2-5381-493D-894A-2027AB485D40}" srcOrd="6" destOrd="0" presId="urn:microsoft.com/office/officeart/2018/2/layout/IconCircleList"/>
    <dgm:cxn modelId="{5497A1D1-4A9D-48C6-ACE1-449E0D9EA111}" type="presParOf" srcId="{EC50D4B2-5381-493D-894A-2027AB485D40}" destId="{56B84BED-5F75-41D0-A2D9-501F3F0B27E3}" srcOrd="0" destOrd="0" presId="urn:microsoft.com/office/officeart/2018/2/layout/IconCircleList"/>
    <dgm:cxn modelId="{18ABBBFC-94B2-4367-B56B-6E39272F015F}" type="presParOf" srcId="{EC50D4B2-5381-493D-894A-2027AB485D40}" destId="{53DC2F0B-F333-473E-A973-A9405D62AF6C}" srcOrd="1" destOrd="0" presId="urn:microsoft.com/office/officeart/2018/2/layout/IconCircleList"/>
    <dgm:cxn modelId="{7460F5A5-DAB3-4766-AB0E-CB69490AF167}" type="presParOf" srcId="{EC50D4B2-5381-493D-894A-2027AB485D40}" destId="{531E62DA-07E0-471A-A33B-6C018D9CE518}" srcOrd="2" destOrd="0" presId="urn:microsoft.com/office/officeart/2018/2/layout/IconCircleList"/>
    <dgm:cxn modelId="{F85282D5-E48A-40A6-913B-828A5DD447AB}" type="presParOf" srcId="{EC50D4B2-5381-493D-894A-2027AB485D40}" destId="{87AE4D87-DE8F-4F06-8EF1-86CADF468C4F}"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1F178-8E22-4588-93F2-A742CAAE0BEA}">
      <dsp:nvSpPr>
        <dsp:cNvPr id="0" name=""/>
        <dsp:cNvSpPr/>
      </dsp:nvSpPr>
      <dsp:spPr>
        <a:xfrm>
          <a:off x="164430" y="494615"/>
          <a:ext cx="1311189" cy="131118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9B89A1-00DB-4810-9596-13EA50878751}">
      <dsp:nvSpPr>
        <dsp:cNvPr id="0" name=""/>
        <dsp:cNvSpPr/>
      </dsp:nvSpPr>
      <dsp:spPr>
        <a:xfrm>
          <a:off x="439779" y="769965"/>
          <a:ext cx="760490" cy="7604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F1FDAC-333D-4681-9441-D823F68709D1}">
      <dsp:nvSpPr>
        <dsp:cNvPr id="0" name=""/>
        <dsp:cNvSpPr/>
      </dsp:nvSpPr>
      <dsp:spPr>
        <a:xfrm>
          <a:off x="1756588" y="494615"/>
          <a:ext cx="3090661" cy="1311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When is something that each program has to determine</a:t>
          </a:r>
        </a:p>
      </dsp:txBody>
      <dsp:txXfrm>
        <a:off x="1756588" y="494615"/>
        <a:ext cx="3090661" cy="1311189"/>
      </dsp:txXfrm>
    </dsp:sp>
    <dsp:sp modelId="{9D107B2D-E390-4458-8B77-447266DC9631}">
      <dsp:nvSpPr>
        <dsp:cNvPr id="0" name=""/>
        <dsp:cNvSpPr/>
      </dsp:nvSpPr>
      <dsp:spPr>
        <a:xfrm>
          <a:off x="5385774" y="494615"/>
          <a:ext cx="1311189" cy="131118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AA8F4A-9006-44A5-A75C-958E90387202}">
      <dsp:nvSpPr>
        <dsp:cNvPr id="0" name=""/>
        <dsp:cNvSpPr/>
      </dsp:nvSpPr>
      <dsp:spPr>
        <a:xfrm>
          <a:off x="5661124" y="769965"/>
          <a:ext cx="760490" cy="7604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40571B-CCDB-4021-910E-BD822C1FE563}">
      <dsp:nvSpPr>
        <dsp:cNvPr id="0" name=""/>
        <dsp:cNvSpPr/>
      </dsp:nvSpPr>
      <dsp:spPr>
        <a:xfrm>
          <a:off x="6977933" y="494615"/>
          <a:ext cx="3090661" cy="1311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Look to Guidelines from CDC, State/Federal, etc.</a:t>
          </a:r>
        </a:p>
      </dsp:txBody>
      <dsp:txXfrm>
        <a:off x="6977933" y="494615"/>
        <a:ext cx="3090661" cy="1311189"/>
      </dsp:txXfrm>
    </dsp:sp>
    <dsp:sp modelId="{1D830194-6C35-4310-8014-8808E9F1A2DC}">
      <dsp:nvSpPr>
        <dsp:cNvPr id="0" name=""/>
        <dsp:cNvSpPr/>
      </dsp:nvSpPr>
      <dsp:spPr>
        <a:xfrm>
          <a:off x="164430" y="2545532"/>
          <a:ext cx="1311189" cy="131118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B2FA67-8B84-4593-89FA-E9C4E1ADCAC9}">
      <dsp:nvSpPr>
        <dsp:cNvPr id="0" name=""/>
        <dsp:cNvSpPr/>
      </dsp:nvSpPr>
      <dsp:spPr>
        <a:xfrm>
          <a:off x="439779" y="2820882"/>
          <a:ext cx="760490" cy="7604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D0150E-28F7-4E10-B61F-64D34AAC63BF}">
      <dsp:nvSpPr>
        <dsp:cNvPr id="0" name=""/>
        <dsp:cNvSpPr/>
      </dsp:nvSpPr>
      <dsp:spPr>
        <a:xfrm>
          <a:off x="1756588" y="2545532"/>
          <a:ext cx="3090661" cy="1311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Explore different models &amp; tools</a:t>
          </a:r>
        </a:p>
      </dsp:txBody>
      <dsp:txXfrm>
        <a:off x="1756588" y="2545532"/>
        <a:ext cx="3090661" cy="1311189"/>
      </dsp:txXfrm>
    </dsp:sp>
    <dsp:sp modelId="{56B84BED-5F75-41D0-A2D9-501F3F0B27E3}">
      <dsp:nvSpPr>
        <dsp:cNvPr id="0" name=""/>
        <dsp:cNvSpPr/>
      </dsp:nvSpPr>
      <dsp:spPr>
        <a:xfrm>
          <a:off x="5385774" y="2545532"/>
          <a:ext cx="1311189" cy="131118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DC2F0B-F333-473E-A973-A9405D62AF6C}">
      <dsp:nvSpPr>
        <dsp:cNvPr id="0" name=""/>
        <dsp:cNvSpPr/>
      </dsp:nvSpPr>
      <dsp:spPr>
        <a:xfrm>
          <a:off x="5661124" y="2820882"/>
          <a:ext cx="760490" cy="7604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AE4D87-DE8F-4F06-8EF1-86CADF468C4F}">
      <dsp:nvSpPr>
        <dsp:cNvPr id="0" name=""/>
        <dsp:cNvSpPr/>
      </dsp:nvSpPr>
      <dsp:spPr>
        <a:xfrm>
          <a:off x="6977933" y="2545532"/>
          <a:ext cx="3090661" cy="1311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Help you develop questions to ask</a:t>
          </a:r>
        </a:p>
      </dsp:txBody>
      <dsp:txXfrm>
        <a:off x="6977933" y="2545532"/>
        <a:ext cx="3090661" cy="131118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F93D812F-15E6-4CA6-832E-BFA432FA1FB1}" type="datetimeFigureOut">
              <a:rPr lang="en-US" smtClean="0"/>
              <a:t>5/1/2020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CF80720-0B2C-473F-8EE9-CBE17D5AF127}" type="slidenum">
              <a:rPr lang="en-US" smtClean="0"/>
              <a:t>‹#›</a:t>
            </a:fld>
            <a:endParaRPr lang="en-US"/>
          </a:p>
        </p:txBody>
      </p:sp>
    </p:spTree>
    <p:extLst>
      <p:ext uri="{BB962C8B-B14F-4D97-AF65-F5344CB8AC3E}">
        <p14:creationId xmlns:p14="http://schemas.microsoft.com/office/powerpoint/2010/main" val="2323317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ukechronicle.com/staff/chris-teufe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dukechronicle.com/article/2019/04/duke-what-i-learned-from-the-wilson-climbing-wall-and-other-first-year-reflection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ploadsproject.org/rasmussens-1997-risk-management-framework/"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1</a:t>
            </a:fld>
            <a:endParaRPr lang="en-US"/>
          </a:p>
        </p:txBody>
      </p:sp>
    </p:spTree>
    <p:extLst>
      <p:ext uri="{BB962C8B-B14F-4D97-AF65-F5344CB8AC3E}">
        <p14:creationId xmlns:p14="http://schemas.microsoft.com/office/powerpoint/2010/main" val="4001918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20</a:t>
            </a:fld>
            <a:endParaRPr lang="en-US"/>
          </a:p>
        </p:txBody>
      </p:sp>
    </p:spTree>
    <p:extLst>
      <p:ext uri="{BB962C8B-B14F-4D97-AF65-F5344CB8AC3E}">
        <p14:creationId xmlns:p14="http://schemas.microsoft.com/office/powerpoint/2010/main" val="742729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21</a:t>
            </a:fld>
            <a:endParaRPr lang="en-US"/>
          </a:p>
        </p:txBody>
      </p:sp>
    </p:spTree>
    <p:extLst>
      <p:ext uri="{BB962C8B-B14F-4D97-AF65-F5344CB8AC3E}">
        <p14:creationId xmlns:p14="http://schemas.microsoft.com/office/powerpoint/2010/main" val="2323445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22</a:t>
            </a:fld>
            <a:endParaRPr lang="en-US"/>
          </a:p>
        </p:txBody>
      </p:sp>
    </p:spTree>
    <p:extLst>
      <p:ext uri="{BB962C8B-B14F-4D97-AF65-F5344CB8AC3E}">
        <p14:creationId xmlns:p14="http://schemas.microsoft.com/office/powerpoint/2010/main" val="2247103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23</a:t>
            </a:fld>
            <a:endParaRPr lang="en-US"/>
          </a:p>
        </p:txBody>
      </p:sp>
    </p:spTree>
    <p:extLst>
      <p:ext uri="{BB962C8B-B14F-4D97-AF65-F5344CB8AC3E}">
        <p14:creationId xmlns:p14="http://schemas.microsoft.com/office/powerpoint/2010/main" val="3562705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27</a:t>
            </a:fld>
            <a:endParaRPr lang="en-US"/>
          </a:p>
        </p:txBody>
      </p:sp>
    </p:spTree>
    <p:extLst>
      <p:ext uri="{BB962C8B-B14F-4D97-AF65-F5344CB8AC3E}">
        <p14:creationId xmlns:p14="http://schemas.microsoft.com/office/powerpoint/2010/main" val="3470744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29</a:t>
            </a:fld>
            <a:endParaRPr lang="en-US"/>
          </a:p>
        </p:txBody>
      </p:sp>
    </p:spTree>
    <p:extLst>
      <p:ext uri="{BB962C8B-B14F-4D97-AF65-F5344CB8AC3E}">
        <p14:creationId xmlns:p14="http://schemas.microsoft.com/office/powerpoint/2010/main" val="2401155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31</a:t>
            </a:fld>
            <a:endParaRPr lang="en-US"/>
          </a:p>
        </p:txBody>
      </p:sp>
    </p:spTree>
    <p:extLst>
      <p:ext uri="{BB962C8B-B14F-4D97-AF65-F5344CB8AC3E}">
        <p14:creationId xmlns:p14="http://schemas.microsoft.com/office/powerpoint/2010/main" val="813407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33</a:t>
            </a:fld>
            <a:endParaRPr lang="en-US"/>
          </a:p>
        </p:txBody>
      </p:sp>
    </p:spTree>
    <p:extLst>
      <p:ext uri="{BB962C8B-B14F-4D97-AF65-F5344CB8AC3E}">
        <p14:creationId xmlns:p14="http://schemas.microsoft.com/office/powerpoint/2010/main" val="3893960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39</a:t>
            </a:fld>
            <a:endParaRPr lang="en-US"/>
          </a:p>
        </p:txBody>
      </p:sp>
    </p:spTree>
    <p:extLst>
      <p:ext uri="{BB962C8B-B14F-4D97-AF65-F5344CB8AC3E}">
        <p14:creationId xmlns:p14="http://schemas.microsoft.com/office/powerpoint/2010/main" val="1732649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p:spPr>
        <p:txBody>
          <a:bodyPr/>
          <a:lstStyle/>
          <a:p>
            <a:endParaRPr lang="en-US" dirty="0"/>
          </a:p>
        </p:txBody>
      </p:sp>
      <p:sp>
        <p:nvSpPr>
          <p:cNvPr id="231428" name="Slide Number Placeholder 3"/>
          <p:cNvSpPr>
            <a:spLocks noGrp="1"/>
          </p:cNvSpPr>
          <p:nvPr>
            <p:ph type="sldNum" sz="quarter" idx="5"/>
          </p:nvPr>
        </p:nvSpPr>
        <p:spPr>
          <a:noFill/>
        </p:spPr>
        <p:txBody>
          <a:bodyPr/>
          <a:lstStyle/>
          <a:p>
            <a:fld id="{BD869E9A-9413-4A1D-AFD7-F2226AAC0FD3}" type="slidenum">
              <a:rPr lang="en-US" smtClean="0"/>
              <a:pPr/>
              <a:t>40</a:t>
            </a:fld>
            <a:endParaRPr lang="en-US"/>
          </a:p>
        </p:txBody>
      </p:sp>
    </p:spTree>
    <p:extLst>
      <p:ext uri="{BB962C8B-B14F-4D97-AF65-F5344CB8AC3E}">
        <p14:creationId xmlns:p14="http://schemas.microsoft.com/office/powerpoint/2010/main" val="335814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p:txBody>
      </p:sp>
      <p:sp>
        <p:nvSpPr>
          <p:cNvPr id="4" name="Slide Number Placeholder 3"/>
          <p:cNvSpPr>
            <a:spLocks noGrp="1"/>
          </p:cNvSpPr>
          <p:nvPr>
            <p:ph type="sldNum" sz="quarter" idx="10"/>
          </p:nvPr>
        </p:nvSpPr>
        <p:spPr/>
        <p:txBody>
          <a:bodyPr/>
          <a:lstStyle/>
          <a:p>
            <a:fld id="{8CF80720-0B2C-473F-8EE9-CBE17D5AF127}" type="slidenum">
              <a:rPr lang="en-US" smtClean="0"/>
              <a:t>2</a:t>
            </a:fld>
            <a:endParaRPr lang="en-US"/>
          </a:p>
        </p:txBody>
      </p:sp>
    </p:spTree>
    <p:extLst>
      <p:ext uri="{BB962C8B-B14F-4D97-AF65-F5344CB8AC3E}">
        <p14:creationId xmlns:p14="http://schemas.microsoft.com/office/powerpoint/2010/main" val="104985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65610" indent="-294465" eaLnBrk="0" hangingPunct="0">
              <a:spcBef>
                <a:spcPct val="30000"/>
              </a:spcBef>
              <a:defRPr kumimoji="1" sz="1200">
                <a:solidFill>
                  <a:schemeClr val="tx1"/>
                </a:solidFill>
                <a:latin typeface="Arial Narrow" panose="020B0606020202030204" pitchFamily="34" charset="0"/>
              </a:defRPr>
            </a:lvl2pPr>
            <a:lvl3pPr marL="1177862" indent="-235572" eaLnBrk="0" hangingPunct="0">
              <a:spcBef>
                <a:spcPct val="30000"/>
              </a:spcBef>
              <a:defRPr kumimoji="1" sz="1200">
                <a:solidFill>
                  <a:schemeClr val="tx1"/>
                </a:solidFill>
                <a:latin typeface="Arial Narrow" panose="020B0606020202030204" pitchFamily="34" charset="0"/>
              </a:defRPr>
            </a:lvl3pPr>
            <a:lvl4pPr marL="1649006" indent="-235572" eaLnBrk="0" hangingPunct="0">
              <a:spcBef>
                <a:spcPct val="30000"/>
              </a:spcBef>
              <a:defRPr kumimoji="1" sz="1200">
                <a:solidFill>
                  <a:schemeClr val="tx1"/>
                </a:solidFill>
                <a:latin typeface="Arial Narrow" panose="020B0606020202030204" pitchFamily="34" charset="0"/>
              </a:defRPr>
            </a:lvl4pPr>
            <a:lvl5pPr marL="2120151" indent="-235572" eaLnBrk="0" hangingPunct="0">
              <a:spcBef>
                <a:spcPct val="30000"/>
              </a:spcBef>
              <a:defRPr kumimoji="1" sz="1200">
                <a:solidFill>
                  <a:schemeClr val="tx1"/>
                </a:solidFill>
                <a:latin typeface="Arial Narrow" panose="020B0606020202030204" pitchFamily="34" charset="0"/>
              </a:defRPr>
            </a:lvl5pPr>
            <a:lvl6pPr marL="2591295" indent="-235572" eaLnBrk="0" fontAlgn="base" hangingPunct="0">
              <a:spcBef>
                <a:spcPct val="30000"/>
              </a:spcBef>
              <a:spcAft>
                <a:spcPct val="0"/>
              </a:spcAft>
              <a:defRPr kumimoji="1" sz="1200">
                <a:solidFill>
                  <a:schemeClr val="tx1"/>
                </a:solidFill>
                <a:latin typeface="Arial Narrow" panose="020B0606020202030204" pitchFamily="34" charset="0"/>
              </a:defRPr>
            </a:lvl6pPr>
            <a:lvl7pPr marL="3062440" indent="-235572" eaLnBrk="0" fontAlgn="base" hangingPunct="0">
              <a:spcBef>
                <a:spcPct val="30000"/>
              </a:spcBef>
              <a:spcAft>
                <a:spcPct val="0"/>
              </a:spcAft>
              <a:defRPr kumimoji="1" sz="1200">
                <a:solidFill>
                  <a:schemeClr val="tx1"/>
                </a:solidFill>
                <a:latin typeface="Arial Narrow" panose="020B0606020202030204" pitchFamily="34" charset="0"/>
              </a:defRPr>
            </a:lvl7pPr>
            <a:lvl8pPr marL="3533585" indent="-235572" eaLnBrk="0" fontAlgn="base" hangingPunct="0">
              <a:spcBef>
                <a:spcPct val="30000"/>
              </a:spcBef>
              <a:spcAft>
                <a:spcPct val="0"/>
              </a:spcAft>
              <a:defRPr kumimoji="1" sz="1200">
                <a:solidFill>
                  <a:schemeClr val="tx1"/>
                </a:solidFill>
                <a:latin typeface="Arial Narrow" panose="020B0606020202030204" pitchFamily="34" charset="0"/>
              </a:defRPr>
            </a:lvl8pPr>
            <a:lvl9pPr marL="4004729" indent="-235572"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B4C1789D-2F86-45FA-B742-88459CA8326C}" type="slidenum">
              <a:rPr kumimoji="0" lang="en-US" altLang="en-US" sz="1300"/>
              <a:pPr eaLnBrk="1" hangingPunct="1">
                <a:spcBef>
                  <a:spcPct val="0"/>
                </a:spcBef>
              </a:pPr>
              <a:t>4</a:t>
            </a:fld>
            <a:endParaRPr kumimoji="0" lang="en-US" altLang="en-US" sz="1300"/>
          </a:p>
        </p:txBody>
      </p:sp>
    </p:spTree>
    <p:extLst>
      <p:ext uri="{BB962C8B-B14F-4D97-AF65-F5344CB8AC3E}">
        <p14:creationId xmlns:p14="http://schemas.microsoft.com/office/powerpoint/2010/main" val="2429606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7</a:t>
            </a:fld>
            <a:endParaRPr lang="en-US"/>
          </a:p>
        </p:txBody>
      </p:sp>
    </p:spTree>
    <p:extLst>
      <p:ext uri="{BB962C8B-B14F-4D97-AF65-F5344CB8AC3E}">
        <p14:creationId xmlns:p14="http://schemas.microsoft.com/office/powerpoint/2010/main" val="3119828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Photo by </a:t>
            </a:r>
            <a:r>
              <a:rPr lang="en-US" sz="1200" b="1" i="0" u="none" strike="noStrike" kern="1200" dirty="0">
                <a:solidFill>
                  <a:schemeClr val="tx1"/>
                </a:solidFill>
                <a:effectLst/>
                <a:latin typeface="+mn-lt"/>
                <a:ea typeface="+mn-ea"/>
                <a:cs typeface="+mn-cs"/>
                <a:hlinkClick r:id="rId3"/>
              </a:rPr>
              <a:t>Chris Teufel</a:t>
            </a:r>
            <a:r>
              <a:rPr lang="en-US" sz="1200" b="1" i="0" kern="1200" dirty="0">
                <a:solidFill>
                  <a:schemeClr val="tx1"/>
                </a:solidFill>
                <a:effectLst/>
                <a:latin typeface="+mn-lt"/>
                <a:ea typeface="+mn-ea"/>
                <a:cs typeface="+mn-cs"/>
              </a:rPr>
              <a:t> | The Chronicle</a:t>
            </a:r>
          </a:p>
          <a:p>
            <a:r>
              <a:rPr lang="en-US" dirty="0">
                <a:hlinkClick r:id="rId4"/>
              </a:rPr>
              <a:t>https://www.dukechronicle.com/article/2019/04/duke-what-i-learned-from-the-wilson-climbing-wall-and-other-first-year-reflections</a:t>
            </a:r>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8</a:t>
            </a:fld>
            <a:endParaRPr lang="en-US"/>
          </a:p>
        </p:txBody>
      </p:sp>
    </p:spTree>
    <p:extLst>
      <p:ext uri="{BB962C8B-B14F-4D97-AF65-F5344CB8AC3E}">
        <p14:creationId xmlns:p14="http://schemas.microsoft.com/office/powerpoint/2010/main" val="4199216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11</a:t>
            </a:fld>
            <a:endParaRPr lang="en-US"/>
          </a:p>
        </p:txBody>
      </p:sp>
    </p:spTree>
    <p:extLst>
      <p:ext uri="{BB962C8B-B14F-4D97-AF65-F5344CB8AC3E}">
        <p14:creationId xmlns:p14="http://schemas.microsoft.com/office/powerpoint/2010/main" val="3107839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17</a:t>
            </a:fld>
            <a:endParaRPr lang="en-US"/>
          </a:p>
        </p:txBody>
      </p:sp>
    </p:spTree>
    <p:extLst>
      <p:ext uri="{BB962C8B-B14F-4D97-AF65-F5344CB8AC3E}">
        <p14:creationId xmlns:p14="http://schemas.microsoft.com/office/powerpoint/2010/main" val="4047811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https://uploadsproject.org/rasmussens-1997-risk-management-framework/</a:t>
            </a:r>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18</a:t>
            </a:fld>
            <a:endParaRPr lang="en-US"/>
          </a:p>
        </p:txBody>
      </p:sp>
    </p:spTree>
    <p:extLst>
      <p:ext uri="{BB962C8B-B14F-4D97-AF65-F5344CB8AC3E}">
        <p14:creationId xmlns:p14="http://schemas.microsoft.com/office/powerpoint/2010/main" val="3938237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19</a:t>
            </a:fld>
            <a:endParaRPr lang="en-US"/>
          </a:p>
        </p:txBody>
      </p:sp>
    </p:spTree>
    <p:extLst>
      <p:ext uri="{BB962C8B-B14F-4D97-AF65-F5344CB8AC3E}">
        <p14:creationId xmlns:p14="http://schemas.microsoft.com/office/powerpoint/2010/main" val="566260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5/1/2020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5/1/2020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5/1/2020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5/1/2020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5/1/2020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5/1/2020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5/1/2020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5/1/2020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5/1/2020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5/1/2020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5/1/2020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5/1/2020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5/1/2020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5/1/2020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5/1/2020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5/1/2020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5/1/2020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5/1/2020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coronavirus/2019-ncov/community/index.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osha.gov/SLTC/covid-19/standards.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3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48A3B6-17B2-492E-BFBD-37A3E551F094}"/>
              </a:ext>
            </a:extLst>
          </p:cNvPr>
          <p:cNvSpPr/>
          <p:nvPr/>
        </p:nvSpPr>
        <p:spPr>
          <a:xfrm>
            <a:off x="2770094" y="923383"/>
            <a:ext cx="6788075" cy="2185214"/>
          </a:xfrm>
          <a:prstGeom prst="rect">
            <a:avLst/>
          </a:prstGeom>
        </p:spPr>
        <p:txBody>
          <a:bodyPr wrap="square">
            <a:spAutoFit/>
          </a:bodyPr>
          <a:lstStyle/>
          <a:p>
            <a:pPr algn="ctr"/>
            <a:r>
              <a:rPr lang="en-US" sz="2800" dirty="0"/>
              <a:t>THE WEBINAR WILL BEGIN SHORTLY</a:t>
            </a:r>
          </a:p>
          <a:p>
            <a:pPr algn="ctr"/>
            <a:endParaRPr lang="en-US" sz="2800" dirty="0"/>
          </a:p>
          <a:p>
            <a:pPr algn="ctr"/>
            <a:r>
              <a:rPr lang="en-US" sz="2800" dirty="0"/>
              <a:t>When to go back to Programming? </a:t>
            </a:r>
            <a:br>
              <a:rPr lang="en-US" sz="2800" dirty="0"/>
            </a:br>
            <a:r>
              <a:rPr lang="en-US" sz="2800" dirty="0"/>
              <a:t>Risk Management Decisions for COVID-19</a:t>
            </a:r>
            <a:endParaRPr lang="en-US" sz="2000" dirty="0"/>
          </a:p>
          <a:p>
            <a:pPr algn="ctr"/>
            <a:r>
              <a:rPr lang="en-US" sz="2400" dirty="0"/>
              <a:t>by Rick Curtis</a:t>
            </a:r>
            <a:endParaRPr lang="en-US" sz="2000" dirty="0"/>
          </a:p>
        </p:txBody>
      </p:sp>
      <p:sp>
        <p:nvSpPr>
          <p:cNvPr id="3" name="TextBox 2">
            <a:extLst>
              <a:ext uri="{FF2B5EF4-FFF2-40B4-BE49-F238E27FC236}">
                <a16:creationId xmlns:a16="http://schemas.microsoft.com/office/drawing/2014/main" id="{1C60D0E2-1B59-46DD-8983-FAA031AAC765}"/>
              </a:ext>
            </a:extLst>
          </p:cNvPr>
          <p:cNvSpPr txBox="1"/>
          <p:nvPr/>
        </p:nvSpPr>
        <p:spPr>
          <a:xfrm>
            <a:off x="2829261" y="4184725"/>
            <a:ext cx="7008607" cy="2308324"/>
          </a:xfrm>
          <a:prstGeom prst="rect">
            <a:avLst/>
          </a:prstGeom>
          <a:noFill/>
        </p:spPr>
        <p:txBody>
          <a:bodyPr wrap="square" rtlCol="0">
            <a:spAutoFit/>
          </a:bodyPr>
          <a:lstStyle/>
          <a:p>
            <a:r>
              <a:rPr lang="en-US" dirty="0"/>
              <a:t>ZOOM Guidelines:</a:t>
            </a:r>
          </a:p>
          <a:p>
            <a:pPr marL="285750" indent="-285750">
              <a:buFont typeface="Arial" panose="020B0604020202020204" pitchFamily="34" charset="0"/>
              <a:buChar char="•"/>
            </a:pPr>
            <a:r>
              <a:rPr lang="en-US" dirty="0"/>
              <a:t>To create a safe and positive learning experience all attendees are in listen only mode. </a:t>
            </a:r>
          </a:p>
          <a:p>
            <a:pPr marL="285750" indent="-285750">
              <a:buFont typeface="Arial" panose="020B0604020202020204" pitchFamily="34" charset="0"/>
              <a:buChar char="•"/>
            </a:pPr>
            <a:r>
              <a:rPr lang="en-US" dirty="0"/>
              <a:t>You can post questions on the Q&amp;A section. </a:t>
            </a:r>
          </a:p>
          <a:p>
            <a:pPr marL="285750" indent="-285750">
              <a:buFont typeface="Arial" panose="020B0604020202020204" pitchFamily="34" charset="0"/>
              <a:buChar char="•"/>
            </a:pPr>
            <a:r>
              <a:rPr lang="en-US" dirty="0"/>
              <a:t>Any posted questions or comments which are off-topic or considered by the presenter to be inappropriate will result in the attendee being removed from the Webinar</a:t>
            </a:r>
          </a:p>
          <a:p>
            <a:pPr marL="285750" indent="-285750">
              <a:buFont typeface="Arial" panose="020B0604020202020204" pitchFamily="34" charset="0"/>
              <a:buChar char="•"/>
            </a:pPr>
            <a:r>
              <a:rPr lang="en-US" dirty="0"/>
              <a:t>I will get to Q&amp;A at the end</a:t>
            </a:r>
          </a:p>
        </p:txBody>
      </p:sp>
    </p:spTree>
    <p:extLst>
      <p:ext uri="{BB962C8B-B14F-4D97-AF65-F5344CB8AC3E}">
        <p14:creationId xmlns:p14="http://schemas.microsoft.com/office/powerpoint/2010/main" val="796988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02AB5-45CA-43E5-B039-94B801BFBE41}"/>
              </a:ext>
            </a:extLst>
          </p:cNvPr>
          <p:cNvSpPr>
            <a:spLocks noGrp="1"/>
          </p:cNvSpPr>
          <p:nvPr>
            <p:ph type="title"/>
          </p:nvPr>
        </p:nvSpPr>
        <p:spPr/>
        <p:txBody>
          <a:bodyPr/>
          <a:lstStyle/>
          <a:p>
            <a:r>
              <a:rPr lang="en-US" dirty="0"/>
              <a:t>Goals vs Activities</a:t>
            </a:r>
          </a:p>
        </p:txBody>
      </p:sp>
      <p:pic>
        <p:nvPicPr>
          <p:cNvPr id="4" name="Content Placeholder 3">
            <a:extLst>
              <a:ext uri="{FF2B5EF4-FFF2-40B4-BE49-F238E27FC236}">
                <a16:creationId xmlns:a16="http://schemas.microsoft.com/office/drawing/2014/main" id="{0FFC8BED-9111-4599-8109-E86E59D40FF2}"/>
              </a:ext>
            </a:extLst>
          </p:cNvPr>
          <p:cNvPicPr>
            <a:picLocks noGrp="1" noChangeAspect="1"/>
          </p:cNvPicPr>
          <p:nvPr>
            <p:ph idx="1"/>
          </p:nvPr>
        </p:nvPicPr>
        <p:blipFill>
          <a:blip r:embed="rId2"/>
          <a:stretch>
            <a:fillRect/>
          </a:stretch>
        </p:blipFill>
        <p:spPr>
          <a:xfrm>
            <a:off x="1322670" y="1825624"/>
            <a:ext cx="9136810" cy="4940936"/>
          </a:xfrm>
          <a:prstGeom prst="rect">
            <a:avLst/>
          </a:prstGeom>
        </p:spPr>
      </p:pic>
      <p:cxnSp>
        <p:nvCxnSpPr>
          <p:cNvPr id="5" name="Straight Arrow Connector 4">
            <a:extLst>
              <a:ext uri="{FF2B5EF4-FFF2-40B4-BE49-F238E27FC236}">
                <a16:creationId xmlns:a16="http://schemas.microsoft.com/office/drawing/2014/main" id="{01D6E3D9-EDF1-47FF-BAF2-8494EA583A5D}"/>
              </a:ext>
            </a:extLst>
          </p:cNvPr>
          <p:cNvCxnSpPr/>
          <p:nvPr/>
        </p:nvCxnSpPr>
        <p:spPr>
          <a:xfrm>
            <a:off x="8880437" y="2899186"/>
            <a:ext cx="376518" cy="52981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0731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82F49-70C8-4BDE-A5D7-759FE08DB220}"/>
              </a:ext>
            </a:extLst>
          </p:cNvPr>
          <p:cNvSpPr>
            <a:spLocks noGrp="1"/>
          </p:cNvSpPr>
          <p:nvPr>
            <p:ph type="title"/>
          </p:nvPr>
        </p:nvSpPr>
        <p:spPr/>
        <p:txBody>
          <a:bodyPr/>
          <a:lstStyle/>
          <a:p>
            <a:r>
              <a:rPr lang="en-US" dirty="0"/>
              <a:t>Guidelines from Reputable Sources</a:t>
            </a:r>
          </a:p>
        </p:txBody>
      </p:sp>
      <p:sp>
        <p:nvSpPr>
          <p:cNvPr id="3" name="Content Placeholder 2">
            <a:extLst>
              <a:ext uri="{FF2B5EF4-FFF2-40B4-BE49-F238E27FC236}">
                <a16:creationId xmlns:a16="http://schemas.microsoft.com/office/drawing/2014/main" id="{1055727E-5E91-476A-AB32-A028E80853EC}"/>
              </a:ext>
            </a:extLst>
          </p:cNvPr>
          <p:cNvSpPr>
            <a:spLocks noGrp="1"/>
          </p:cNvSpPr>
          <p:nvPr>
            <p:ph idx="1"/>
          </p:nvPr>
        </p:nvSpPr>
        <p:spPr>
          <a:xfrm>
            <a:off x="338866" y="1825625"/>
            <a:ext cx="11747350" cy="4351338"/>
          </a:xfrm>
        </p:spPr>
        <p:txBody>
          <a:bodyPr/>
          <a:lstStyle/>
          <a:p>
            <a:r>
              <a:rPr lang="en-US" dirty="0"/>
              <a:t>State &amp; Federal </a:t>
            </a:r>
          </a:p>
          <a:p>
            <a:r>
              <a:rPr lang="en-US" dirty="0"/>
              <a:t>CDC - </a:t>
            </a:r>
            <a:r>
              <a:rPr lang="en-US" dirty="0">
                <a:hlinkClick r:id="rId3"/>
              </a:rPr>
              <a:t>https://www.cdc.gov/coronavirus/2019-ncov/community/index.html</a:t>
            </a:r>
            <a:endParaRPr lang="en-US" dirty="0"/>
          </a:p>
          <a:p>
            <a:r>
              <a:rPr lang="en-US" dirty="0"/>
              <a:t>OSHA - </a:t>
            </a:r>
            <a:r>
              <a:rPr lang="en-US" dirty="0">
                <a:hlinkClick r:id="rId4"/>
              </a:rPr>
              <a:t>https://www.osha.gov/SLTC/covid-19/standards.html</a:t>
            </a:r>
            <a:endParaRPr lang="en-US" dirty="0"/>
          </a:p>
          <a:p>
            <a:r>
              <a:rPr lang="en-US" dirty="0"/>
              <a:t>Regulatory Bodies</a:t>
            </a:r>
          </a:p>
          <a:p>
            <a:r>
              <a:rPr lang="en-US" dirty="0"/>
              <a:t>Associations – ACCT, AMGA, ACA, AEE, AORE, CWA…</a:t>
            </a:r>
          </a:p>
          <a:p>
            <a:r>
              <a:rPr lang="en-US" dirty="0"/>
              <a:t>Manufacturers</a:t>
            </a:r>
          </a:p>
          <a:p>
            <a:pPr lvl="1"/>
            <a:r>
              <a:rPr lang="en-US" dirty="0"/>
              <a:t>Cleaning &amp; Sanitizing</a:t>
            </a:r>
          </a:p>
          <a:p>
            <a:endParaRPr lang="en-US" dirty="0"/>
          </a:p>
        </p:txBody>
      </p:sp>
    </p:spTree>
    <p:extLst>
      <p:ext uri="{BB962C8B-B14F-4D97-AF65-F5344CB8AC3E}">
        <p14:creationId xmlns:p14="http://schemas.microsoft.com/office/powerpoint/2010/main" val="2936077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DDF3-3E42-4910-B367-5EE2C0A126C6}"/>
              </a:ext>
            </a:extLst>
          </p:cNvPr>
          <p:cNvSpPr>
            <a:spLocks noGrp="1"/>
          </p:cNvSpPr>
          <p:nvPr>
            <p:ph type="title"/>
          </p:nvPr>
        </p:nvSpPr>
        <p:spPr/>
        <p:txBody>
          <a:bodyPr/>
          <a:lstStyle/>
          <a:p>
            <a:r>
              <a:rPr lang="en-US" dirty="0"/>
              <a:t>When to go Back</a:t>
            </a:r>
          </a:p>
        </p:txBody>
      </p:sp>
      <p:sp>
        <p:nvSpPr>
          <p:cNvPr id="3" name="Content Placeholder 2">
            <a:extLst>
              <a:ext uri="{FF2B5EF4-FFF2-40B4-BE49-F238E27FC236}">
                <a16:creationId xmlns:a16="http://schemas.microsoft.com/office/drawing/2014/main" id="{73DA532A-F7EC-42D4-A567-206AC55A3DDC}"/>
              </a:ext>
            </a:extLst>
          </p:cNvPr>
          <p:cNvSpPr>
            <a:spLocks noGrp="1"/>
          </p:cNvSpPr>
          <p:nvPr>
            <p:ph idx="1"/>
          </p:nvPr>
        </p:nvSpPr>
        <p:spPr/>
        <p:txBody>
          <a:bodyPr>
            <a:normAutofit/>
          </a:bodyPr>
          <a:lstStyle/>
          <a:p>
            <a:r>
              <a:rPr lang="en-US" sz="3200" dirty="0"/>
              <a:t>Go Back to What?</a:t>
            </a:r>
          </a:p>
          <a:p>
            <a:pPr lvl="1"/>
            <a:r>
              <a:rPr lang="en-US" sz="2800" dirty="0"/>
              <a:t>Full Programming?</a:t>
            </a:r>
          </a:p>
          <a:p>
            <a:pPr lvl="1"/>
            <a:r>
              <a:rPr lang="en-US" sz="2800" dirty="0"/>
              <a:t>Partial Programming?</a:t>
            </a:r>
          </a:p>
          <a:p>
            <a:pPr lvl="1"/>
            <a:r>
              <a:rPr lang="en-US" sz="2800" dirty="0"/>
              <a:t>Altered Programming?</a:t>
            </a:r>
          </a:p>
          <a:p>
            <a:pPr lvl="1"/>
            <a:r>
              <a:rPr lang="en-US" sz="2800" dirty="0"/>
              <a:t>Reduced Size Programming?</a:t>
            </a:r>
          </a:p>
        </p:txBody>
      </p:sp>
    </p:spTree>
    <p:extLst>
      <p:ext uri="{BB962C8B-B14F-4D97-AF65-F5344CB8AC3E}">
        <p14:creationId xmlns:p14="http://schemas.microsoft.com/office/powerpoint/2010/main" val="719429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DDF3-3E42-4910-B367-5EE2C0A126C6}"/>
              </a:ext>
            </a:extLst>
          </p:cNvPr>
          <p:cNvSpPr>
            <a:spLocks noGrp="1"/>
          </p:cNvSpPr>
          <p:nvPr>
            <p:ph type="title"/>
          </p:nvPr>
        </p:nvSpPr>
        <p:spPr/>
        <p:txBody>
          <a:bodyPr/>
          <a:lstStyle/>
          <a:p>
            <a:r>
              <a:rPr lang="en-US" dirty="0"/>
              <a:t>How to go Back?</a:t>
            </a:r>
          </a:p>
        </p:txBody>
      </p:sp>
      <p:sp>
        <p:nvSpPr>
          <p:cNvPr id="3" name="Content Placeholder 2">
            <a:extLst>
              <a:ext uri="{FF2B5EF4-FFF2-40B4-BE49-F238E27FC236}">
                <a16:creationId xmlns:a16="http://schemas.microsoft.com/office/drawing/2014/main" id="{73DA532A-F7EC-42D4-A567-206AC55A3DDC}"/>
              </a:ext>
            </a:extLst>
          </p:cNvPr>
          <p:cNvSpPr>
            <a:spLocks noGrp="1"/>
          </p:cNvSpPr>
          <p:nvPr>
            <p:ph idx="1"/>
          </p:nvPr>
        </p:nvSpPr>
        <p:spPr/>
        <p:txBody>
          <a:bodyPr>
            <a:normAutofit fontScale="92500" lnSpcReduction="20000"/>
          </a:bodyPr>
          <a:lstStyle/>
          <a:p>
            <a:r>
              <a:rPr lang="en-US" sz="3200" dirty="0"/>
              <a:t>All at Once?</a:t>
            </a:r>
          </a:p>
          <a:p>
            <a:r>
              <a:rPr lang="en-US" sz="3200" dirty="0"/>
              <a:t>Staged? – </a:t>
            </a:r>
          </a:p>
          <a:p>
            <a:pPr lvl="1"/>
            <a:r>
              <a:rPr lang="en-US" sz="2800" dirty="0"/>
              <a:t>Listen to Dr. </a:t>
            </a:r>
            <a:r>
              <a:rPr lang="en-US" sz="2800" dirty="0" err="1"/>
              <a:t>Fauci</a:t>
            </a:r>
            <a:r>
              <a:rPr lang="en-US" sz="2800" dirty="0"/>
              <a:t>: “You can’t just leap over things”</a:t>
            </a:r>
          </a:p>
          <a:p>
            <a:pPr lvl="1"/>
            <a:r>
              <a:rPr lang="en-US" sz="2800" dirty="0"/>
              <a:t>Phase 1</a:t>
            </a:r>
          </a:p>
          <a:p>
            <a:pPr lvl="2"/>
            <a:r>
              <a:rPr lang="en-US" sz="2200" dirty="0"/>
              <a:t>What Benchmarks?</a:t>
            </a:r>
          </a:p>
          <a:p>
            <a:pPr lvl="2"/>
            <a:r>
              <a:rPr lang="en-US" sz="2200" dirty="0"/>
              <a:t>What is Cost?</a:t>
            </a:r>
          </a:p>
          <a:p>
            <a:pPr lvl="1"/>
            <a:r>
              <a:rPr lang="en-US" sz="2800" dirty="0"/>
              <a:t>Phase 2</a:t>
            </a:r>
          </a:p>
          <a:p>
            <a:pPr lvl="2"/>
            <a:r>
              <a:rPr lang="en-US" sz="2400" dirty="0"/>
              <a:t>What Benchmarks?</a:t>
            </a:r>
          </a:p>
          <a:p>
            <a:pPr lvl="2"/>
            <a:r>
              <a:rPr lang="en-US" sz="2400" dirty="0"/>
              <a:t>What is Cost?</a:t>
            </a:r>
          </a:p>
          <a:p>
            <a:pPr lvl="1"/>
            <a:r>
              <a:rPr lang="en-US" sz="2800" dirty="0"/>
              <a:t>Phase 3</a:t>
            </a:r>
          </a:p>
          <a:p>
            <a:pPr lvl="2"/>
            <a:r>
              <a:rPr lang="en-US" sz="2400" dirty="0"/>
              <a:t>What Benchmarks?</a:t>
            </a:r>
          </a:p>
          <a:p>
            <a:pPr lvl="2"/>
            <a:r>
              <a:rPr lang="en-US" sz="2400" dirty="0"/>
              <a:t>What is Cost?</a:t>
            </a:r>
          </a:p>
          <a:p>
            <a:pPr lvl="2"/>
            <a:endParaRPr lang="en-US" sz="2400" dirty="0"/>
          </a:p>
        </p:txBody>
      </p:sp>
    </p:spTree>
    <p:extLst>
      <p:ext uri="{BB962C8B-B14F-4D97-AF65-F5344CB8AC3E}">
        <p14:creationId xmlns:p14="http://schemas.microsoft.com/office/powerpoint/2010/main" val="289549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2B8EB-B327-4ACC-B71D-1A40A1C36D49}"/>
              </a:ext>
            </a:extLst>
          </p:cNvPr>
          <p:cNvSpPr>
            <a:spLocks noGrp="1"/>
          </p:cNvSpPr>
          <p:nvPr>
            <p:ph type="title"/>
          </p:nvPr>
        </p:nvSpPr>
        <p:spPr/>
        <p:txBody>
          <a:bodyPr/>
          <a:lstStyle/>
          <a:p>
            <a:r>
              <a:rPr lang="en-US" dirty="0"/>
              <a:t>Doing What?</a:t>
            </a:r>
          </a:p>
        </p:txBody>
      </p:sp>
      <p:sp>
        <p:nvSpPr>
          <p:cNvPr id="3" name="Content Placeholder 2">
            <a:extLst>
              <a:ext uri="{FF2B5EF4-FFF2-40B4-BE49-F238E27FC236}">
                <a16:creationId xmlns:a16="http://schemas.microsoft.com/office/drawing/2014/main" id="{E11B3683-D0E3-4DE3-80C8-2495934D3FCA}"/>
              </a:ext>
            </a:extLst>
          </p:cNvPr>
          <p:cNvSpPr>
            <a:spLocks noGrp="1"/>
          </p:cNvSpPr>
          <p:nvPr>
            <p:ph idx="1"/>
          </p:nvPr>
        </p:nvSpPr>
        <p:spPr/>
        <p:txBody>
          <a:bodyPr/>
          <a:lstStyle/>
          <a:p>
            <a:r>
              <a:rPr lang="en-US" dirty="0"/>
              <a:t>Normal Program?</a:t>
            </a:r>
          </a:p>
          <a:p>
            <a:r>
              <a:rPr lang="en-US" dirty="0"/>
              <a:t>Altered Program?</a:t>
            </a:r>
          </a:p>
          <a:p>
            <a:endParaRPr lang="en-US" dirty="0"/>
          </a:p>
        </p:txBody>
      </p:sp>
    </p:spTree>
    <p:extLst>
      <p:ext uri="{BB962C8B-B14F-4D97-AF65-F5344CB8AC3E}">
        <p14:creationId xmlns:p14="http://schemas.microsoft.com/office/powerpoint/2010/main" val="635671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142D5-44B9-4529-8086-3005F48A2830}"/>
              </a:ext>
            </a:extLst>
          </p:cNvPr>
          <p:cNvSpPr>
            <a:spLocks noGrp="1"/>
          </p:cNvSpPr>
          <p:nvPr>
            <p:ph type="title"/>
          </p:nvPr>
        </p:nvSpPr>
        <p:spPr/>
        <p:txBody>
          <a:bodyPr/>
          <a:lstStyle/>
          <a:p>
            <a:r>
              <a:rPr lang="en-US" dirty="0"/>
              <a:t>Systems</a:t>
            </a:r>
          </a:p>
        </p:txBody>
      </p:sp>
      <p:sp>
        <p:nvSpPr>
          <p:cNvPr id="3" name="Content Placeholder 2">
            <a:extLst>
              <a:ext uri="{FF2B5EF4-FFF2-40B4-BE49-F238E27FC236}">
                <a16:creationId xmlns:a16="http://schemas.microsoft.com/office/drawing/2014/main" id="{DFBD561B-44D3-43EA-B146-0DD44552AECA}"/>
              </a:ext>
            </a:extLst>
          </p:cNvPr>
          <p:cNvSpPr>
            <a:spLocks noGrp="1"/>
          </p:cNvSpPr>
          <p:nvPr>
            <p:ph idx="1"/>
          </p:nvPr>
        </p:nvSpPr>
        <p:spPr/>
        <p:txBody>
          <a:bodyPr>
            <a:normAutofit lnSpcReduction="10000"/>
          </a:bodyPr>
          <a:lstStyle/>
          <a:p>
            <a:r>
              <a:rPr lang="en-US" dirty="0"/>
              <a:t>Most of our systems have been built/evolved over time to deal with ‘normal’</a:t>
            </a:r>
          </a:p>
          <a:p>
            <a:r>
              <a:rPr lang="en-US" dirty="0"/>
              <a:t>“We aren’t in Kansas anymore, Dorothy”</a:t>
            </a:r>
          </a:p>
          <a:p>
            <a:r>
              <a:rPr lang="en-US" dirty="0"/>
              <a:t>Each of us has to create our own ‘map’ based on analysis of multiple variables</a:t>
            </a:r>
          </a:p>
          <a:p>
            <a:r>
              <a:rPr lang="en-US" dirty="0"/>
              <a:t>Examine our Systems/Activities in light of COVID-19</a:t>
            </a:r>
          </a:p>
          <a:p>
            <a:pPr lvl="1"/>
            <a:r>
              <a:rPr lang="en-US" dirty="0"/>
              <a:t>Appropriate?</a:t>
            </a:r>
          </a:p>
          <a:p>
            <a:pPr lvl="1"/>
            <a:r>
              <a:rPr lang="en-US" dirty="0"/>
              <a:t>Sufficient?</a:t>
            </a:r>
          </a:p>
          <a:p>
            <a:pPr lvl="1"/>
            <a:r>
              <a:rPr lang="en-US" dirty="0"/>
              <a:t>Resilient Enough?</a:t>
            </a:r>
          </a:p>
          <a:p>
            <a:r>
              <a:rPr lang="en-US" dirty="0"/>
              <a:t>Safety II Thinking</a:t>
            </a:r>
          </a:p>
          <a:p>
            <a:pPr lvl="1"/>
            <a:endParaRPr lang="en-US" dirty="0"/>
          </a:p>
        </p:txBody>
      </p:sp>
    </p:spTree>
    <p:extLst>
      <p:ext uri="{BB962C8B-B14F-4D97-AF65-F5344CB8AC3E}">
        <p14:creationId xmlns:p14="http://schemas.microsoft.com/office/powerpoint/2010/main" val="260086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nature, large, man&#10;&#10;Description automatically generated">
            <a:extLst>
              <a:ext uri="{FF2B5EF4-FFF2-40B4-BE49-F238E27FC236}">
                <a16:creationId xmlns:a16="http://schemas.microsoft.com/office/drawing/2014/main" id="{62F5A828-9588-4B19-9016-78A78D4BABC7}"/>
              </a:ext>
            </a:extLst>
          </p:cNvPr>
          <p:cNvPicPr>
            <a:picLocks noChangeAspect="1"/>
          </p:cNvPicPr>
          <p:nvPr/>
        </p:nvPicPr>
        <p:blipFill rotWithShape="1">
          <a:blip r:embed="rId2"/>
          <a:srcRect l="12291" r="41203" b="-1"/>
          <a:stretch/>
        </p:blipFill>
        <p:spPr>
          <a:xfrm>
            <a:off x="7552944" y="10"/>
            <a:ext cx="4639056" cy="6857990"/>
          </a:xfrm>
          <a:prstGeom prst="rect">
            <a:avLst/>
          </a:prstGeom>
        </p:spPr>
      </p:pic>
      <p:sp>
        <p:nvSpPr>
          <p:cNvPr id="2" name="Title 1">
            <a:extLst>
              <a:ext uri="{FF2B5EF4-FFF2-40B4-BE49-F238E27FC236}">
                <a16:creationId xmlns:a16="http://schemas.microsoft.com/office/drawing/2014/main" id="{D8986BB0-DA67-43E4-8AE0-79CE45A01D2A}"/>
              </a:ext>
            </a:extLst>
          </p:cNvPr>
          <p:cNvSpPr>
            <a:spLocks noGrp="1"/>
          </p:cNvSpPr>
          <p:nvPr>
            <p:ph type="title"/>
          </p:nvPr>
        </p:nvSpPr>
        <p:spPr>
          <a:xfrm>
            <a:off x="838201" y="365125"/>
            <a:ext cx="6361590" cy="1325563"/>
          </a:xfrm>
        </p:spPr>
        <p:txBody>
          <a:bodyPr>
            <a:normAutofit/>
          </a:bodyPr>
          <a:lstStyle/>
          <a:p>
            <a:r>
              <a:rPr lang="en-US" dirty="0"/>
              <a:t>What Will Go Wrong?</a:t>
            </a:r>
          </a:p>
        </p:txBody>
      </p:sp>
      <p:sp>
        <p:nvSpPr>
          <p:cNvPr id="9" name="Content Placeholder 8">
            <a:extLst>
              <a:ext uri="{FF2B5EF4-FFF2-40B4-BE49-F238E27FC236}">
                <a16:creationId xmlns:a16="http://schemas.microsoft.com/office/drawing/2014/main" id="{4449CA24-99B7-42A1-9E6D-C3F76F7D20A6}"/>
              </a:ext>
            </a:extLst>
          </p:cNvPr>
          <p:cNvSpPr>
            <a:spLocks noGrp="1"/>
          </p:cNvSpPr>
          <p:nvPr>
            <p:ph idx="1"/>
          </p:nvPr>
        </p:nvSpPr>
        <p:spPr>
          <a:xfrm>
            <a:off x="1120000" y="1825625"/>
            <a:ext cx="6079791" cy="4351338"/>
          </a:xfrm>
        </p:spPr>
        <p:txBody>
          <a:bodyPr>
            <a:normAutofit/>
          </a:bodyPr>
          <a:lstStyle/>
          <a:p>
            <a:r>
              <a:rPr lang="en-US" sz="4400" dirty="0"/>
              <a:t>Safety I Approach</a:t>
            </a:r>
          </a:p>
        </p:txBody>
      </p:sp>
      <p:sp>
        <p:nvSpPr>
          <p:cNvPr id="3" name="Oval 2">
            <a:extLst>
              <a:ext uri="{FF2B5EF4-FFF2-40B4-BE49-F238E27FC236}">
                <a16:creationId xmlns:a16="http://schemas.microsoft.com/office/drawing/2014/main" id="{C67C6323-F789-4A60-B7BD-2C06513AE22A}"/>
              </a:ext>
            </a:extLst>
          </p:cNvPr>
          <p:cNvSpPr/>
          <p:nvPr/>
        </p:nvSpPr>
        <p:spPr>
          <a:xfrm>
            <a:off x="8586882" y="957957"/>
            <a:ext cx="1610798" cy="146546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697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911EC-2906-4C85-9D10-3CD36CA21910}"/>
              </a:ext>
            </a:extLst>
          </p:cNvPr>
          <p:cNvSpPr>
            <a:spLocks noGrp="1"/>
          </p:cNvSpPr>
          <p:nvPr>
            <p:ph type="title"/>
          </p:nvPr>
        </p:nvSpPr>
        <p:spPr>
          <a:xfrm>
            <a:off x="4702628" y="365125"/>
            <a:ext cx="6651171" cy="1325563"/>
          </a:xfrm>
        </p:spPr>
        <p:txBody>
          <a:bodyPr>
            <a:normAutofit/>
          </a:bodyPr>
          <a:lstStyle/>
          <a:p>
            <a:r>
              <a:rPr lang="en-US" dirty="0"/>
              <a:t>What Has To Go Right</a:t>
            </a:r>
          </a:p>
        </p:txBody>
      </p:sp>
      <p:sp>
        <p:nvSpPr>
          <p:cNvPr id="3" name="Content Placeholder 2">
            <a:extLst>
              <a:ext uri="{FF2B5EF4-FFF2-40B4-BE49-F238E27FC236}">
                <a16:creationId xmlns:a16="http://schemas.microsoft.com/office/drawing/2014/main" id="{F2C647E3-42EE-479A-B284-2B4877122810}"/>
              </a:ext>
            </a:extLst>
          </p:cNvPr>
          <p:cNvSpPr>
            <a:spLocks noGrp="1"/>
          </p:cNvSpPr>
          <p:nvPr>
            <p:ph idx="1"/>
          </p:nvPr>
        </p:nvSpPr>
        <p:spPr>
          <a:xfrm>
            <a:off x="4983480" y="1825625"/>
            <a:ext cx="6487886" cy="4351338"/>
          </a:xfrm>
        </p:spPr>
        <p:txBody>
          <a:bodyPr>
            <a:normAutofit/>
          </a:bodyPr>
          <a:lstStyle/>
          <a:p>
            <a:r>
              <a:rPr lang="en-US" sz="4800" dirty="0"/>
              <a:t>Safety II Approach</a:t>
            </a:r>
          </a:p>
        </p:txBody>
      </p:sp>
      <p:pic>
        <p:nvPicPr>
          <p:cNvPr id="6" name="Content Placeholder 4" descr="A picture containing water, nature, large, man&#10;&#10;Description automatically generated">
            <a:extLst>
              <a:ext uri="{FF2B5EF4-FFF2-40B4-BE49-F238E27FC236}">
                <a16:creationId xmlns:a16="http://schemas.microsoft.com/office/drawing/2014/main" id="{A3069568-4D5F-469A-8E0B-18A03B06EC7D}"/>
              </a:ext>
            </a:extLst>
          </p:cNvPr>
          <p:cNvPicPr>
            <a:picLocks noChangeAspect="1"/>
          </p:cNvPicPr>
          <p:nvPr/>
        </p:nvPicPr>
        <p:blipFill rotWithShape="1">
          <a:blip r:embed="rId3"/>
          <a:srcRect l="16103" r="40355" b="-1"/>
          <a:stretch/>
        </p:blipFill>
        <p:spPr>
          <a:xfrm>
            <a:off x="0" y="10"/>
            <a:ext cx="4343380" cy="6857990"/>
          </a:xfrm>
          <a:prstGeom prst="rect">
            <a:avLst/>
          </a:prstGeom>
        </p:spPr>
      </p:pic>
      <p:sp>
        <p:nvSpPr>
          <p:cNvPr id="5" name="Oval 4">
            <a:extLst>
              <a:ext uri="{FF2B5EF4-FFF2-40B4-BE49-F238E27FC236}">
                <a16:creationId xmlns:a16="http://schemas.microsoft.com/office/drawing/2014/main" id="{F99C1963-1214-4753-A4B5-076BA59BC339}"/>
              </a:ext>
            </a:extLst>
          </p:cNvPr>
          <p:cNvSpPr/>
          <p:nvPr/>
        </p:nvSpPr>
        <p:spPr>
          <a:xfrm>
            <a:off x="90835" y="2128406"/>
            <a:ext cx="3130759" cy="439350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7039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DB9D2-E50C-4729-A93E-20DB6834E3C9}"/>
              </a:ext>
            </a:extLst>
          </p:cNvPr>
          <p:cNvSpPr>
            <a:spLocks noGrp="1"/>
          </p:cNvSpPr>
          <p:nvPr>
            <p:ph type="title"/>
          </p:nvPr>
        </p:nvSpPr>
        <p:spPr/>
        <p:txBody>
          <a:bodyPr/>
          <a:lstStyle/>
          <a:p>
            <a:r>
              <a:rPr lang="en-US" dirty="0"/>
              <a:t>Rasmussen’s Systems Approach</a:t>
            </a:r>
          </a:p>
        </p:txBody>
      </p:sp>
      <p:sp>
        <p:nvSpPr>
          <p:cNvPr id="3" name="Content Placeholder 2">
            <a:extLst>
              <a:ext uri="{FF2B5EF4-FFF2-40B4-BE49-F238E27FC236}">
                <a16:creationId xmlns:a16="http://schemas.microsoft.com/office/drawing/2014/main" id="{F2B5177A-FF36-479B-9EF1-099048295348}"/>
              </a:ext>
            </a:extLst>
          </p:cNvPr>
          <p:cNvSpPr>
            <a:spLocks noGrp="1"/>
          </p:cNvSpPr>
          <p:nvPr>
            <p:ph idx="1"/>
          </p:nvPr>
        </p:nvSpPr>
        <p:spPr/>
        <p:txBody>
          <a:bodyPr>
            <a:normAutofit fontScale="92500" lnSpcReduction="10000"/>
          </a:bodyPr>
          <a:lstStyle/>
          <a:p>
            <a:pPr fontAlgn="base"/>
            <a:r>
              <a:rPr lang="en-US" dirty="0"/>
              <a:t>a </a:t>
            </a:r>
            <a:r>
              <a:rPr lang="en-US" b="1" i="1" dirty="0">
                <a:solidFill>
                  <a:schemeClr val="accent2">
                    <a:lumMod val="75000"/>
                  </a:schemeClr>
                </a:solidFill>
              </a:rPr>
              <a:t>Government</a:t>
            </a:r>
            <a:r>
              <a:rPr lang="en-US" dirty="0"/>
              <a:t> level at which laws and regulations are developed;</a:t>
            </a:r>
          </a:p>
          <a:p>
            <a:pPr fontAlgn="base"/>
            <a:r>
              <a:rPr lang="en-US" dirty="0"/>
              <a:t>a </a:t>
            </a:r>
            <a:r>
              <a:rPr lang="en-US" b="1" i="1" dirty="0">
                <a:solidFill>
                  <a:schemeClr val="accent2">
                    <a:lumMod val="75000"/>
                  </a:schemeClr>
                </a:solidFill>
              </a:rPr>
              <a:t>Regulatory</a:t>
            </a:r>
            <a:r>
              <a:rPr lang="en-US" dirty="0"/>
              <a:t> level at which industry standards are developed based on laws and regulations;</a:t>
            </a:r>
          </a:p>
          <a:p>
            <a:pPr fontAlgn="base"/>
            <a:r>
              <a:rPr lang="en-US" dirty="0"/>
              <a:t>a </a:t>
            </a:r>
            <a:r>
              <a:rPr lang="en-US" b="1" i="1" dirty="0">
                <a:solidFill>
                  <a:schemeClr val="accent2">
                    <a:lumMod val="75000"/>
                  </a:schemeClr>
                </a:solidFill>
              </a:rPr>
              <a:t>Company</a:t>
            </a:r>
            <a:r>
              <a:rPr lang="en-US" dirty="0"/>
              <a:t> level where company policies and procedures based on industry standards govern work processes;</a:t>
            </a:r>
          </a:p>
          <a:p>
            <a:pPr fontAlgn="base"/>
            <a:r>
              <a:rPr lang="en-US" dirty="0"/>
              <a:t>a </a:t>
            </a:r>
            <a:r>
              <a:rPr lang="en-US" b="1" i="1" dirty="0">
                <a:solidFill>
                  <a:schemeClr val="accent2">
                    <a:lumMod val="75000"/>
                  </a:schemeClr>
                </a:solidFill>
              </a:rPr>
              <a:t>Management</a:t>
            </a:r>
            <a:r>
              <a:rPr lang="en-US" dirty="0"/>
              <a:t> level where company policies and procedures are implemented;</a:t>
            </a:r>
          </a:p>
          <a:p>
            <a:pPr fontAlgn="base"/>
            <a:r>
              <a:rPr lang="en-US" dirty="0"/>
              <a:t>a </a:t>
            </a:r>
            <a:r>
              <a:rPr lang="en-US" b="1" i="1" dirty="0">
                <a:solidFill>
                  <a:schemeClr val="accent2">
                    <a:lumMod val="75000"/>
                  </a:schemeClr>
                </a:solidFill>
              </a:rPr>
              <a:t>Staff</a:t>
            </a:r>
            <a:r>
              <a:rPr lang="en-US" dirty="0"/>
              <a:t> level representing the activities and characteristics of workers performing the processes; and</a:t>
            </a:r>
          </a:p>
          <a:p>
            <a:pPr fontAlgn="base"/>
            <a:r>
              <a:rPr lang="en-US" dirty="0"/>
              <a:t>a </a:t>
            </a:r>
            <a:r>
              <a:rPr lang="en-US" b="1" i="1" dirty="0">
                <a:solidFill>
                  <a:schemeClr val="accent2">
                    <a:lumMod val="75000"/>
                  </a:schemeClr>
                </a:solidFill>
              </a:rPr>
              <a:t>Work</a:t>
            </a:r>
            <a:r>
              <a:rPr lang="en-US" dirty="0"/>
              <a:t> level representing the equipment and environment within the work context.</a:t>
            </a:r>
          </a:p>
          <a:p>
            <a:endParaRPr lang="en-US" dirty="0"/>
          </a:p>
        </p:txBody>
      </p:sp>
      <p:sp>
        <p:nvSpPr>
          <p:cNvPr id="4" name="TextBox 3">
            <a:extLst>
              <a:ext uri="{FF2B5EF4-FFF2-40B4-BE49-F238E27FC236}">
                <a16:creationId xmlns:a16="http://schemas.microsoft.com/office/drawing/2014/main" id="{9DB8A80D-B467-4F8D-AF56-8511C14AEFBB}"/>
              </a:ext>
            </a:extLst>
          </p:cNvPr>
          <p:cNvSpPr txBox="1"/>
          <p:nvPr/>
        </p:nvSpPr>
        <p:spPr>
          <a:xfrm>
            <a:off x="838200" y="6325496"/>
            <a:ext cx="5756704" cy="307777"/>
          </a:xfrm>
          <a:prstGeom prst="rect">
            <a:avLst/>
          </a:prstGeom>
          <a:noFill/>
        </p:spPr>
        <p:txBody>
          <a:bodyPr wrap="none" rtlCol="0">
            <a:spAutoFit/>
          </a:bodyPr>
          <a:lstStyle/>
          <a:p>
            <a:r>
              <a:rPr lang="en-US" sz="1400" dirty="0"/>
              <a:t>https://uploadsproject.org/rasmussens-1997-risk-management-framework/</a:t>
            </a:r>
          </a:p>
        </p:txBody>
      </p:sp>
    </p:spTree>
    <p:extLst>
      <p:ext uri="{BB962C8B-B14F-4D97-AF65-F5344CB8AC3E}">
        <p14:creationId xmlns:p14="http://schemas.microsoft.com/office/powerpoint/2010/main" val="2346966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5325879-C4B2-475E-B853-DC8F21A63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12C085F-3B19-420D-902A-B55695F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8105" cy="6858000"/>
          </a:xfrm>
          <a:prstGeom prst="rect">
            <a:avLst/>
          </a:prstGeom>
          <a:blipFill>
            <a:blip r:embed="rId3"/>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67EAE6-A2F4-40C9-B5AC-2CA6F7F3A052}"/>
              </a:ext>
            </a:extLst>
          </p:cNvPr>
          <p:cNvSpPr>
            <a:spLocks noGrp="1"/>
          </p:cNvSpPr>
          <p:nvPr>
            <p:ph type="title"/>
          </p:nvPr>
        </p:nvSpPr>
        <p:spPr>
          <a:xfrm>
            <a:off x="838201" y="365125"/>
            <a:ext cx="3435625" cy="1325563"/>
          </a:xfrm>
        </p:spPr>
        <p:txBody>
          <a:bodyPr>
            <a:normAutofit/>
          </a:bodyPr>
          <a:lstStyle/>
          <a:p>
            <a:r>
              <a:rPr lang="en-US" sz="4000" dirty="0">
                <a:gradFill flip="none" rotWithShape="1">
                  <a:gsLst>
                    <a:gs pos="28000">
                      <a:srgbClr val="EDEDED"/>
                    </a:gs>
                    <a:gs pos="0">
                      <a:srgbClr val="BFBFBF"/>
                    </a:gs>
                    <a:gs pos="100000">
                      <a:srgbClr val="FFFFFF"/>
                    </a:gs>
                  </a:gsLst>
                  <a:lin ang="4800000" scaled="0"/>
                  <a:tileRect/>
                </a:gradFill>
              </a:rPr>
              <a:t>Scope of Influence</a:t>
            </a:r>
          </a:p>
        </p:txBody>
      </p:sp>
      <p:sp>
        <p:nvSpPr>
          <p:cNvPr id="3" name="Content Placeholder 2">
            <a:extLst>
              <a:ext uri="{FF2B5EF4-FFF2-40B4-BE49-F238E27FC236}">
                <a16:creationId xmlns:a16="http://schemas.microsoft.com/office/drawing/2014/main" id="{15EB534D-0AD4-4AEF-9EEB-D43D31CADE4F}"/>
              </a:ext>
            </a:extLst>
          </p:cNvPr>
          <p:cNvSpPr>
            <a:spLocks noGrp="1"/>
          </p:cNvSpPr>
          <p:nvPr>
            <p:ph idx="1"/>
          </p:nvPr>
        </p:nvSpPr>
        <p:spPr>
          <a:xfrm>
            <a:off x="666974" y="1825625"/>
            <a:ext cx="3606853" cy="4351338"/>
          </a:xfrm>
        </p:spPr>
        <p:txBody>
          <a:bodyPr>
            <a:normAutofit/>
          </a:bodyPr>
          <a:lstStyle/>
          <a:p>
            <a:r>
              <a:rPr lang="en-US" sz="2400" dirty="0">
                <a:gradFill>
                  <a:gsLst>
                    <a:gs pos="34000">
                      <a:srgbClr val="EDEDED"/>
                    </a:gs>
                    <a:gs pos="0">
                      <a:srgbClr val="BFBFBF"/>
                    </a:gs>
                    <a:gs pos="100000">
                      <a:srgbClr val="FFFFFF"/>
                    </a:gs>
                  </a:gsLst>
                  <a:lin ang="4800000" scaled="0"/>
                </a:gradFill>
              </a:rPr>
              <a:t>Determine what you have control/influence over at each level</a:t>
            </a:r>
          </a:p>
          <a:p>
            <a:r>
              <a:rPr lang="en-US" sz="2400" dirty="0">
                <a:gradFill>
                  <a:gsLst>
                    <a:gs pos="34000">
                      <a:srgbClr val="EDEDED"/>
                    </a:gs>
                    <a:gs pos="0">
                      <a:srgbClr val="BFBFBF"/>
                    </a:gs>
                    <a:gs pos="100000">
                      <a:srgbClr val="FFFFFF"/>
                    </a:gs>
                  </a:gsLst>
                  <a:lin ang="4800000" scaled="0"/>
                </a:gradFill>
              </a:rPr>
              <a:t>What happens as things open up – gray area?</a:t>
            </a:r>
          </a:p>
          <a:p>
            <a:pPr lvl="1"/>
            <a:r>
              <a:rPr lang="en-US" sz="2000" dirty="0">
                <a:gradFill>
                  <a:gsLst>
                    <a:gs pos="34000">
                      <a:srgbClr val="EDEDED"/>
                    </a:gs>
                    <a:gs pos="0">
                      <a:srgbClr val="BFBFBF"/>
                    </a:gs>
                    <a:gs pos="100000">
                      <a:srgbClr val="FFFFFF"/>
                    </a:gs>
                  </a:gsLst>
                  <a:lin ang="4800000" scaled="0"/>
                </a:gradFill>
              </a:rPr>
              <a:t> Parks open</a:t>
            </a:r>
          </a:p>
          <a:p>
            <a:pPr lvl="1"/>
            <a:r>
              <a:rPr lang="en-US" sz="2000" dirty="0">
                <a:gradFill>
                  <a:gsLst>
                    <a:gs pos="34000">
                      <a:srgbClr val="EDEDED"/>
                    </a:gs>
                    <a:gs pos="0">
                      <a:srgbClr val="BFBFBF"/>
                    </a:gs>
                    <a:gs pos="100000">
                      <a:srgbClr val="FFFFFF"/>
                    </a:gs>
                  </a:gsLst>
                  <a:lin ang="4800000" scaled="0"/>
                </a:gradFill>
              </a:rPr>
              <a:t>Group Size &gt;10</a:t>
            </a:r>
          </a:p>
        </p:txBody>
      </p:sp>
      <p:pic>
        <p:nvPicPr>
          <p:cNvPr id="4098" name="Picture 2" descr="Rasmussen's risk management framework (adapted from Rasmussen ...">
            <a:extLst>
              <a:ext uri="{FF2B5EF4-FFF2-40B4-BE49-F238E27FC236}">
                <a16:creationId xmlns:a16="http://schemas.microsoft.com/office/drawing/2014/main" id="{78D78DFC-321A-4877-ABB6-CE753F4DD53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4092" y="643464"/>
            <a:ext cx="4675380" cy="55710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56DAF6F-7B99-44FE-8663-37EFAF773307}"/>
              </a:ext>
            </a:extLst>
          </p:cNvPr>
          <p:cNvSpPr txBox="1"/>
          <p:nvPr/>
        </p:nvSpPr>
        <p:spPr>
          <a:xfrm>
            <a:off x="8557705" y="856511"/>
            <a:ext cx="710005" cy="584775"/>
          </a:xfrm>
          <a:prstGeom prst="rect">
            <a:avLst/>
          </a:prstGeom>
          <a:noFill/>
        </p:spPr>
        <p:txBody>
          <a:bodyPr wrap="square" rtlCol="0">
            <a:spAutoFit/>
          </a:bodyPr>
          <a:lstStyle/>
          <a:p>
            <a:r>
              <a:rPr lang="en-US" sz="3200" dirty="0">
                <a:solidFill>
                  <a:srgbClr val="FF0000"/>
                </a:solidFill>
                <a:sym typeface="Wingdings" panose="05000000000000000000" pitchFamily="2" charset="2"/>
              </a:rPr>
              <a:t></a:t>
            </a:r>
            <a:endParaRPr lang="en-US" sz="3200" dirty="0">
              <a:solidFill>
                <a:srgbClr val="FF0000"/>
              </a:solidFill>
            </a:endParaRPr>
          </a:p>
        </p:txBody>
      </p:sp>
      <p:sp>
        <p:nvSpPr>
          <p:cNvPr id="8" name="TextBox 7">
            <a:extLst>
              <a:ext uri="{FF2B5EF4-FFF2-40B4-BE49-F238E27FC236}">
                <a16:creationId xmlns:a16="http://schemas.microsoft.com/office/drawing/2014/main" id="{E1C5B3E7-953E-41EB-BA73-57985CEF143E}"/>
              </a:ext>
            </a:extLst>
          </p:cNvPr>
          <p:cNvSpPr txBox="1"/>
          <p:nvPr/>
        </p:nvSpPr>
        <p:spPr>
          <a:xfrm>
            <a:off x="8557705" y="4427248"/>
            <a:ext cx="710005" cy="584775"/>
          </a:xfrm>
          <a:prstGeom prst="rect">
            <a:avLst/>
          </a:prstGeom>
          <a:noFill/>
        </p:spPr>
        <p:txBody>
          <a:bodyPr wrap="squar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9" name="TextBox 8">
            <a:extLst>
              <a:ext uri="{FF2B5EF4-FFF2-40B4-BE49-F238E27FC236}">
                <a16:creationId xmlns:a16="http://schemas.microsoft.com/office/drawing/2014/main" id="{6EFEF71E-83BA-4387-AAE9-F3DD48FBD3B6}"/>
              </a:ext>
            </a:extLst>
          </p:cNvPr>
          <p:cNvSpPr txBox="1"/>
          <p:nvPr/>
        </p:nvSpPr>
        <p:spPr>
          <a:xfrm>
            <a:off x="8557707" y="5242560"/>
            <a:ext cx="710005" cy="584775"/>
          </a:xfrm>
          <a:prstGeom prst="rect">
            <a:avLst/>
          </a:prstGeom>
          <a:noFill/>
        </p:spPr>
        <p:txBody>
          <a:bodyPr wrap="squar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10" name="TextBox 9">
            <a:extLst>
              <a:ext uri="{FF2B5EF4-FFF2-40B4-BE49-F238E27FC236}">
                <a16:creationId xmlns:a16="http://schemas.microsoft.com/office/drawing/2014/main" id="{AB84E9D9-F99F-4F4C-933E-73EFCAFCFAE6}"/>
              </a:ext>
            </a:extLst>
          </p:cNvPr>
          <p:cNvSpPr txBox="1"/>
          <p:nvPr/>
        </p:nvSpPr>
        <p:spPr>
          <a:xfrm>
            <a:off x="8563085" y="2671482"/>
            <a:ext cx="710005" cy="584775"/>
          </a:xfrm>
          <a:prstGeom prst="rect">
            <a:avLst/>
          </a:prstGeom>
          <a:noFill/>
        </p:spPr>
        <p:txBody>
          <a:bodyPr wrap="squar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11" name="TextBox 10">
            <a:extLst>
              <a:ext uri="{FF2B5EF4-FFF2-40B4-BE49-F238E27FC236}">
                <a16:creationId xmlns:a16="http://schemas.microsoft.com/office/drawing/2014/main" id="{E6E3CCD8-84FC-4779-BCC6-F61D3E8ACC03}"/>
              </a:ext>
            </a:extLst>
          </p:cNvPr>
          <p:cNvSpPr txBox="1"/>
          <p:nvPr/>
        </p:nvSpPr>
        <p:spPr>
          <a:xfrm>
            <a:off x="8557706" y="1793599"/>
            <a:ext cx="710005" cy="584775"/>
          </a:xfrm>
          <a:prstGeom prst="rect">
            <a:avLst/>
          </a:prstGeom>
          <a:noFill/>
        </p:spPr>
        <p:txBody>
          <a:bodyPr wrap="square" rtlCol="0">
            <a:spAutoFit/>
          </a:bodyPr>
          <a:lstStyle/>
          <a:p>
            <a:r>
              <a:rPr lang="en-US" sz="3200" dirty="0">
                <a:solidFill>
                  <a:srgbClr val="FF0000"/>
                </a:solidFill>
                <a:sym typeface="Wingdings" panose="05000000000000000000" pitchFamily="2" charset="2"/>
              </a:rPr>
              <a:t></a:t>
            </a:r>
            <a:endParaRPr lang="en-US" sz="3200" dirty="0">
              <a:solidFill>
                <a:srgbClr val="FF0000"/>
              </a:solidFill>
            </a:endParaRPr>
          </a:p>
        </p:txBody>
      </p:sp>
      <p:sp>
        <p:nvSpPr>
          <p:cNvPr id="12" name="TextBox 11">
            <a:extLst>
              <a:ext uri="{FF2B5EF4-FFF2-40B4-BE49-F238E27FC236}">
                <a16:creationId xmlns:a16="http://schemas.microsoft.com/office/drawing/2014/main" id="{BE9D5E07-A123-4436-B224-FF7AE84A2EF3}"/>
              </a:ext>
            </a:extLst>
          </p:cNvPr>
          <p:cNvSpPr txBox="1"/>
          <p:nvPr/>
        </p:nvSpPr>
        <p:spPr>
          <a:xfrm>
            <a:off x="8557705" y="3549365"/>
            <a:ext cx="710005" cy="584775"/>
          </a:xfrm>
          <a:prstGeom prst="rect">
            <a:avLst/>
          </a:prstGeom>
          <a:noFill/>
        </p:spPr>
        <p:txBody>
          <a:bodyPr wrap="squar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5" name="Rectangle 4">
            <a:extLst>
              <a:ext uri="{FF2B5EF4-FFF2-40B4-BE49-F238E27FC236}">
                <a16:creationId xmlns:a16="http://schemas.microsoft.com/office/drawing/2014/main" id="{C1308E83-9A48-4442-8117-154B1AB2FF8E}"/>
              </a:ext>
            </a:extLst>
          </p:cNvPr>
          <p:cNvSpPr/>
          <p:nvPr/>
        </p:nvSpPr>
        <p:spPr>
          <a:xfrm>
            <a:off x="9074076" y="688251"/>
            <a:ext cx="1748118" cy="5571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D834BC6-0779-4EFB-B389-3DBE52338A5C}"/>
              </a:ext>
            </a:extLst>
          </p:cNvPr>
          <p:cNvSpPr/>
          <p:nvPr/>
        </p:nvSpPr>
        <p:spPr>
          <a:xfrm>
            <a:off x="5685413" y="644742"/>
            <a:ext cx="1748118" cy="5571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8CD3A5F-B0E2-4A91-A8AA-1468F2F88F54}"/>
              </a:ext>
            </a:extLst>
          </p:cNvPr>
          <p:cNvSpPr/>
          <p:nvPr/>
        </p:nvSpPr>
        <p:spPr>
          <a:xfrm>
            <a:off x="7008607" y="231289"/>
            <a:ext cx="4028739" cy="453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740322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62127"/>
            <a:ext cx="11010900" cy="2906997"/>
          </a:xfrm>
        </p:spPr>
        <p:txBody>
          <a:bodyPr>
            <a:normAutofit fontScale="90000"/>
          </a:bodyPr>
          <a:lstStyle/>
          <a:p>
            <a:pPr algn="ctr"/>
            <a:br>
              <a:rPr lang="en-US" sz="5400" dirty="0"/>
            </a:br>
            <a:r>
              <a:rPr lang="en-US" sz="5400" dirty="0"/>
              <a:t>When to go back to Programming? </a:t>
            </a:r>
            <a:br>
              <a:rPr lang="en-US" sz="5400" dirty="0"/>
            </a:br>
            <a:r>
              <a:rPr lang="en-US" sz="5400" dirty="0"/>
              <a:t>Risk Management Decisions for COVID-19</a:t>
            </a:r>
            <a:br>
              <a:rPr lang="en-US" sz="5400" dirty="0"/>
            </a:br>
            <a:endParaRPr lang="en-US" sz="5400" dirty="0"/>
          </a:p>
        </p:txBody>
      </p:sp>
      <p:sp>
        <p:nvSpPr>
          <p:cNvPr id="4" name="Text Box 5"/>
          <p:cNvSpPr txBox="1">
            <a:spLocks noChangeArrowheads="1"/>
          </p:cNvSpPr>
          <p:nvPr/>
        </p:nvSpPr>
        <p:spPr bwMode="auto">
          <a:xfrm>
            <a:off x="240919" y="6370863"/>
            <a:ext cx="3962400" cy="369887"/>
          </a:xfrm>
          <a:prstGeom prst="rect">
            <a:avLst/>
          </a:prstGeom>
          <a:noFill/>
          <a:ln w="9525">
            <a:noFill/>
            <a:miter lim="800000"/>
            <a:headEnd/>
            <a:tailEnd/>
          </a:ln>
        </p:spPr>
        <p:txBody>
          <a:bodyPr>
            <a:spAutoFit/>
          </a:bodyPr>
          <a:lstStyle/>
          <a:p>
            <a:pPr>
              <a:spcBef>
                <a:spcPct val="50000"/>
              </a:spcBef>
            </a:pPr>
            <a:r>
              <a:rPr lang="en-US" b="1" dirty="0">
                <a:solidFill>
                  <a:schemeClr val="tx1">
                    <a:lumMod val="95000"/>
                  </a:schemeClr>
                </a:solidFill>
                <a:latin typeface="Arial Narrow" pitchFamily="34" charset="0"/>
                <a:cs typeface="Arial" pitchFamily="34" charset="0"/>
              </a:rPr>
              <a:t>Copyright © Rick Curtis 2020</a:t>
            </a:r>
          </a:p>
        </p:txBody>
      </p:sp>
      <p:sp>
        <p:nvSpPr>
          <p:cNvPr id="5" name="Text Box 4"/>
          <p:cNvSpPr txBox="1">
            <a:spLocks noChangeArrowheads="1"/>
          </p:cNvSpPr>
          <p:nvPr/>
        </p:nvSpPr>
        <p:spPr bwMode="auto">
          <a:xfrm>
            <a:off x="6115050" y="5912870"/>
            <a:ext cx="6019800" cy="915987"/>
          </a:xfrm>
          <a:prstGeom prst="rect">
            <a:avLst/>
          </a:prstGeom>
          <a:noFill/>
          <a:ln w="9525">
            <a:noFill/>
            <a:miter lim="800000"/>
            <a:headEnd/>
            <a:tailEnd/>
          </a:ln>
        </p:spPr>
        <p:txBody>
          <a:bodyPr>
            <a:spAutoFit/>
          </a:bodyPr>
          <a:lstStyle/>
          <a:p>
            <a:pPr algn="r">
              <a:spcBef>
                <a:spcPct val="50000"/>
              </a:spcBef>
            </a:pPr>
            <a:r>
              <a:rPr lang="en-US" b="1" dirty="0">
                <a:solidFill>
                  <a:schemeClr val="tx1">
                    <a:lumMod val="95000"/>
                  </a:schemeClr>
                </a:solidFill>
                <a:latin typeface="Arial Narrow" pitchFamily="34" charset="0"/>
              </a:rPr>
              <a:t>Rick Curtis</a:t>
            </a:r>
            <a:br>
              <a:rPr lang="en-US" b="1" dirty="0">
                <a:solidFill>
                  <a:schemeClr val="tx1">
                    <a:lumMod val="95000"/>
                  </a:schemeClr>
                </a:solidFill>
                <a:latin typeface="Arial Narrow" pitchFamily="34" charset="0"/>
              </a:rPr>
            </a:br>
            <a:r>
              <a:rPr lang="en-US" b="1" dirty="0">
                <a:solidFill>
                  <a:schemeClr val="tx1">
                    <a:lumMod val="95000"/>
                  </a:schemeClr>
                </a:solidFill>
                <a:latin typeface="Arial Narrow" pitchFamily="34" charset="0"/>
              </a:rPr>
              <a:t>www.OutdoorEd.com </a:t>
            </a:r>
            <a:br>
              <a:rPr lang="en-US" b="1" dirty="0">
                <a:solidFill>
                  <a:schemeClr val="tx1">
                    <a:lumMod val="95000"/>
                  </a:schemeClr>
                </a:solidFill>
                <a:latin typeface="Arial Narrow" pitchFamily="34" charset="0"/>
              </a:rPr>
            </a:br>
            <a:r>
              <a:rPr lang="en-US" b="1" dirty="0">
                <a:solidFill>
                  <a:schemeClr val="tx1">
                    <a:lumMod val="95000"/>
                  </a:schemeClr>
                </a:solidFill>
                <a:latin typeface="Arial Narrow" pitchFamily="34" charset="0"/>
              </a:rPr>
              <a:t>www.IncidentAnalytix.com</a:t>
            </a:r>
          </a:p>
        </p:txBody>
      </p:sp>
    </p:spTree>
    <p:extLst>
      <p:ext uri="{BB962C8B-B14F-4D97-AF65-F5344CB8AC3E}">
        <p14:creationId xmlns:p14="http://schemas.microsoft.com/office/powerpoint/2010/main" val="3338491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C4A34EDF-A847-4599-885B-48A48C5EA267}"/>
              </a:ext>
            </a:extLst>
          </p:cNvPr>
          <p:cNvSpPr>
            <a:spLocks noGrp="1"/>
          </p:cNvSpPr>
          <p:nvPr>
            <p:ph type="title"/>
          </p:nvPr>
        </p:nvSpPr>
        <p:spPr>
          <a:xfrm>
            <a:off x="838200" y="1115786"/>
            <a:ext cx="3473851" cy="4626428"/>
          </a:xfrm>
          <a:effectLst/>
        </p:spPr>
        <p:txBody>
          <a:bodyPr anchor="ctr">
            <a:normAutofit/>
          </a:bodyPr>
          <a:lstStyle/>
          <a:p>
            <a:pPr algn="r"/>
            <a:r>
              <a:rPr lang="en-US" sz="4000" dirty="0">
                <a:solidFill>
                  <a:schemeClr val="tx1">
                    <a:lumMod val="95000"/>
                  </a:schemeClr>
                </a:solidFill>
              </a:rPr>
              <a:t>Tools</a:t>
            </a:r>
          </a:p>
        </p:txBody>
      </p:sp>
      <p:cxnSp>
        <p:nvCxnSpPr>
          <p:cNvPr id="10" name="Straight Connector 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D16EFC5-BE07-42C6-A62A-C537178583E7}"/>
              </a:ext>
            </a:extLst>
          </p:cNvPr>
          <p:cNvSpPr>
            <a:spLocks noGrp="1"/>
          </p:cNvSpPr>
          <p:nvPr>
            <p:ph idx="1"/>
          </p:nvPr>
        </p:nvSpPr>
        <p:spPr>
          <a:xfrm>
            <a:off x="4996543" y="1115786"/>
            <a:ext cx="5713790" cy="4626428"/>
          </a:xfrm>
        </p:spPr>
        <p:txBody>
          <a:bodyPr anchor="ctr">
            <a:normAutofit/>
          </a:bodyPr>
          <a:lstStyle/>
          <a:p>
            <a:r>
              <a:rPr lang="en-US" dirty="0">
                <a:solidFill>
                  <a:schemeClr val="tx1">
                    <a:lumMod val="95000"/>
                  </a:schemeClr>
                </a:solidFill>
              </a:rPr>
              <a:t>Paper</a:t>
            </a:r>
          </a:p>
          <a:p>
            <a:r>
              <a:rPr lang="en-US" dirty="0">
                <a:solidFill>
                  <a:schemeClr val="tx1">
                    <a:lumMod val="95000"/>
                  </a:schemeClr>
                </a:solidFill>
              </a:rPr>
              <a:t>Whiteboard &amp; Magnets</a:t>
            </a:r>
          </a:p>
          <a:p>
            <a:r>
              <a:rPr lang="en-US" dirty="0">
                <a:solidFill>
                  <a:schemeClr val="tx1">
                    <a:lumMod val="95000"/>
                  </a:schemeClr>
                </a:solidFill>
              </a:rPr>
              <a:t>Charting &amp; Drawing Programs (</a:t>
            </a:r>
            <a:r>
              <a:rPr lang="en-US" dirty="0" err="1">
                <a:solidFill>
                  <a:schemeClr val="tx1">
                    <a:lumMod val="95000"/>
                  </a:schemeClr>
                </a:solidFill>
              </a:rPr>
              <a:t>Creately</a:t>
            </a:r>
            <a:r>
              <a:rPr lang="en-US" dirty="0">
                <a:solidFill>
                  <a:schemeClr val="tx1">
                    <a:lumMod val="95000"/>
                  </a:schemeClr>
                </a:solidFill>
              </a:rPr>
              <a:t>, </a:t>
            </a:r>
            <a:r>
              <a:rPr lang="en-US" dirty="0" err="1">
                <a:solidFill>
                  <a:schemeClr val="tx1">
                    <a:lumMod val="95000"/>
                  </a:schemeClr>
                </a:solidFill>
              </a:rPr>
              <a:t>SmartDraw</a:t>
            </a:r>
            <a:r>
              <a:rPr lang="en-US" dirty="0">
                <a:solidFill>
                  <a:schemeClr val="tx1">
                    <a:lumMod val="95000"/>
                  </a:schemeClr>
                </a:solidFill>
              </a:rPr>
              <a:t>)</a:t>
            </a:r>
          </a:p>
          <a:p>
            <a:r>
              <a:rPr lang="en-US" dirty="0" err="1">
                <a:solidFill>
                  <a:schemeClr val="tx1">
                    <a:lumMod val="95000"/>
                  </a:schemeClr>
                </a:solidFill>
              </a:rPr>
              <a:t>MindMaps</a:t>
            </a:r>
            <a:endParaRPr lang="en-US" dirty="0">
              <a:solidFill>
                <a:schemeClr val="tx1">
                  <a:lumMod val="95000"/>
                </a:schemeClr>
              </a:solidFill>
            </a:endParaRPr>
          </a:p>
          <a:p>
            <a:r>
              <a:rPr lang="en-US" dirty="0">
                <a:solidFill>
                  <a:schemeClr val="tx1">
                    <a:lumMod val="95000"/>
                  </a:schemeClr>
                </a:solidFill>
              </a:rPr>
              <a:t>Excel &amp; Visio </a:t>
            </a:r>
          </a:p>
          <a:p>
            <a:r>
              <a:rPr lang="en-US" dirty="0">
                <a:solidFill>
                  <a:schemeClr val="tx1">
                    <a:lumMod val="95000"/>
                  </a:schemeClr>
                </a:solidFill>
              </a:rPr>
              <a:t>Collaboration Tools (Asana, Trello)</a:t>
            </a:r>
          </a:p>
        </p:txBody>
      </p:sp>
    </p:spTree>
    <p:extLst>
      <p:ext uri="{BB962C8B-B14F-4D97-AF65-F5344CB8AC3E}">
        <p14:creationId xmlns:p14="http://schemas.microsoft.com/office/powerpoint/2010/main" val="3621926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C4A34EDF-A847-4599-885B-48A48C5EA267}"/>
              </a:ext>
            </a:extLst>
          </p:cNvPr>
          <p:cNvSpPr>
            <a:spLocks noGrp="1"/>
          </p:cNvSpPr>
          <p:nvPr>
            <p:ph type="title"/>
          </p:nvPr>
        </p:nvSpPr>
        <p:spPr>
          <a:xfrm>
            <a:off x="838200" y="1115786"/>
            <a:ext cx="3473851" cy="4626428"/>
          </a:xfrm>
          <a:effectLst/>
        </p:spPr>
        <p:txBody>
          <a:bodyPr anchor="ctr">
            <a:normAutofit/>
          </a:bodyPr>
          <a:lstStyle/>
          <a:p>
            <a:pPr algn="r"/>
            <a:r>
              <a:rPr lang="en-US" sz="4000">
                <a:solidFill>
                  <a:schemeClr val="tx1">
                    <a:lumMod val="95000"/>
                  </a:schemeClr>
                </a:solidFill>
              </a:rPr>
              <a:t>Tools to Help You Ask Questions</a:t>
            </a:r>
          </a:p>
        </p:txBody>
      </p:sp>
      <p:cxnSp>
        <p:nvCxnSpPr>
          <p:cNvPr id="14" name="Straight Connector 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DD16EFC5-BE07-42C6-A62A-C537178583E7}"/>
              </a:ext>
            </a:extLst>
          </p:cNvPr>
          <p:cNvSpPr>
            <a:spLocks noGrp="1"/>
          </p:cNvSpPr>
          <p:nvPr>
            <p:ph idx="1"/>
          </p:nvPr>
        </p:nvSpPr>
        <p:spPr>
          <a:xfrm>
            <a:off x="4996542" y="1115786"/>
            <a:ext cx="6202167" cy="4626428"/>
          </a:xfrm>
        </p:spPr>
        <p:txBody>
          <a:bodyPr anchor="ctr">
            <a:normAutofit/>
          </a:bodyPr>
          <a:lstStyle/>
          <a:p>
            <a:r>
              <a:rPr lang="en-US" dirty="0">
                <a:solidFill>
                  <a:schemeClr val="tx1">
                    <a:lumMod val="95000"/>
                  </a:schemeClr>
                </a:solidFill>
              </a:rPr>
              <a:t>Decision Trees (Vertical/Horizontal)</a:t>
            </a:r>
          </a:p>
          <a:p>
            <a:r>
              <a:rPr lang="en-US" dirty="0">
                <a:solidFill>
                  <a:schemeClr val="tx1">
                    <a:lumMod val="95000"/>
                  </a:schemeClr>
                </a:solidFill>
              </a:rPr>
              <a:t>Risk/Essential Matrix (other matrices)</a:t>
            </a:r>
          </a:p>
          <a:p>
            <a:r>
              <a:rPr lang="en-US" dirty="0">
                <a:solidFill>
                  <a:schemeClr val="tx1">
                    <a:lumMod val="95000"/>
                  </a:schemeClr>
                </a:solidFill>
              </a:rPr>
              <a:t>Cross-Functional Flow Chart</a:t>
            </a:r>
          </a:p>
          <a:p>
            <a:r>
              <a:rPr lang="en-US" dirty="0">
                <a:solidFill>
                  <a:schemeClr val="tx1">
                    <a:lumMod val="95000"/>
                  </a:schemeClr>
                </a:solidFill>
              </a:rPr>
              <a:t>Kanban Board</a:t>
            </a:r>
          </a:p>
          <a:p>
            <a:r>
              <a:rPr lang="en-US" dirty="0">
                <a:solidFill>
                  <a:schemeClr val="tx1">
                    <a:lumMod val="95000"/>
                  </a:schemeClr>
                </a:solidFill>
              </a:rPr>
              <a:t>Timeline Keyframe Filter</a:t>
            </a:r>
          </a:p>
          <a:p>
            <a:endParaRPr lang="en-US" dirty="0">
              <a:solidFill>
                <a:schemeClr val="tx1">
                  <a:lumMod val="95000"/>
                </a:schemeClr>
              </a:solidFill>
            </a:endParaRPr>
          </a:p>
        </p:txBody>
      </p:sp>
    </p:spTree>
    <p:extLst>
      <p:ext uri="{BB962C8B-B14F-4D97-AF65-F5344CB8AC3E}">
        <p14:creationId xmlns:p14="http://schemas.microsoft.com/office/powerpoint/2010/main" val="434435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55E60-0BF4-4639-A2A5-592C314238D4}"/>
              </a:ext>
            </a:extLst>
          </p:cNvPr>
          <p:cNvSpPr>
            <a:spLocks noGrp="1"/>
          </p:cNvSpPr>
          <p:nvPr>
            <p:ph type="title"/>
          </p:nvPr>
        </p:nvSpPr>
        <p:spPr>
          <a:xfrm>
            <a:off x="838200" y="365125"/>
            <a:ext cx="10515600" cy="1325563"/>
          </a:xfrm>
        </p:spPr>
        <p:txBody>
          <a:bodyPr/>
          <a:lstStyle/>
          <a:p>
            <a:r>
              <a:rPr lang="en-US" dirty="0"/>
              <a:t>Decision Tree</a:t>
            </a:r>
          </a:p>
        </p:txBody>
      </p:sp>
      <p:pic>
        <p:nvPicPr>
          <p:cNvPr id="9" name="Content Placeholder 8" descr="A picture containing screenshot&#10;&#10;Description automatically generated">
            <a:extLst>
              <a:ext uri="{FF2B5EF4-FFF2-40B4-BE49-F238E27FC236}">
                <a16:creationId xmlns:a16="http://schemas.microsoft.com/office/drawing/2014/main" id="{0D386736-069F-4B3B-B604-E0164B7E0DE0}"/>
              </a:ext>
            </a:extLst>
          </p:cNvPr>
          <p:cNvPicPr>
            <a:picLocks noGrp="1" noChangeAspect="1"/>
          </p:cNvPicPr>
          <p:nvPr>
            <p:ph idx="1"/>
          </p:nvPr>
        </p:nvPicPr>
        <p:blipFill>
          <a:blip r:embed="rId3"/>
          <a:stretch>
            <a:fillRect/>
          </a:stretch>
        </p:blipFill>
        <p:spPr>
          <a:xfrm>
            <a:off x="121816" y="2231625"/>
            <a:ext cx="11985915" cy="3087766"/>
          </a:xfrm>
        </p:spPr>
      </p:pic>
    </p:spTree>
    <p:extLst>
      <p:ext uri="{BB962C8B-B14F-4D97-AF65-F5344CB8AC3E}">
        <p14:creationId xmlns:p14="http://schemas.microsoft.com/office/powerpoint/2010/main" val="3232601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5325879-C4B2-475E-B853-DC8F21A63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12C085F-3B19-420D-902A-B55695F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8105" cy="6858000"/>
          </a:xfrm>
          <a:prstGeom prst="rect">
            <a:avLst/>
          </a:prstGeom>
          <a:blipFill>
            <a:blip r:embed="rId3"/>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3A1137-A8B8-4297-AA56-81EEDDC122C9}"/>
              </a:ext>
            </a:extLst>
          </p:cNvPr>
          <p:cNvSpPr>
            <a:spLocks noGrp="1"/>
          </p:cNvSpPr>
          <p:nvPr>
            <p:ph type="title"/>
          </p:nvPr>
        </p:nvSpPr>
        <p:spPr>
          <a:xfrm>
            <a:off x="838201" y="365125"/>
            <a:ext cx="3435625" cy="1325563"/>
          </a:xfrm>
        </p:spPr>
        <p:txBody>
          <a:bodyPr>
            <a:normAutofit/>
          </a:bodyPr>
          <a:lstStyle/>
          <a:p>
            <a:r>
              <a:rPr lang="en-US" sz="4000">
                <a:gradFill flip="none" rotWithShape="1">
                  <a:gsLst>
                    <a:gs pos="28000">
                      <a:srgbClr val="EDEDED"/>
                    </a:gs>
                    <a:gs pos="0">
                      <a:srgbClr val="BFBFBF"/>
                    </a:gs>
                    <a:gs pos="100000">
                      <a:srgbClr val="FFFFFF"/>
                    </a:gs>
                  </a:gsLst>
                  <a:lin ang="4800000" scaled="0"/>
                  <a:tileRect/>
                </a:gradFill>
              </a:rPr>
              <a:t>Tree Map</a:t>
            </a:r>
          </a:p>
        </p:txBody>
      </p:sp>
      <p:sp>
        <p:nvSpPr>
          <p:cNvPr id="3" name="Content Placeholder 2">
            <a:extLst>
              <a:ext uri="{FF2B5EF4-FFF2-40B4-BE49-F238E27FC236}">
                <a16:creationId xmlns:a16="http://schemas.microsoft.com/office/drawing/2014/main" id="{FF11C028-CA4B-44AE-ADC4-A1A96D023AF6}"/>
              </a:ext>
            </a:extLst>
          </p:cNvPr>
          <p:cNvSpPr>
            <a:spLocks noGrp="1"/>
          </p:cNvSpPr>
          <p:nvPr>
            <p:ph idx="1"/>
          </p:nvPr>
        </p:nvSpPr>
        <p:spPr>
          <a:xfrm>
            <a:off x="666974" y="1825625"/>
            <a:ext cx="3606853" cy="4351338"/>
          </a:xfrm>
        </p:spPr>
        <p:txBody>
          <a:bodyPr>
            <a:normAutofit/>
          </a:bodyPr>
          <a:lstStyle/>
          <a:p>
            <a:endParaRPr lang="en-US" sz="2000">
              <a:gradFill>
                <a:gsLst>
                  <a:gs pos="34000">
                    <a:srgbClr val="EDEDED"/>
                  </a:gs>
                  <a:gs pos="0">
                    <a:srgbClr val="BFBFBF"/>
                  </a:gs>
                  <a:gs pos="100000">
                    <a:srgbClr val="FFFFFF"/>
                  </a:gs>
                </a:gsLst>
                <a:lin ang="4800000" scaled="0"/>
              </a:gradFill>
            </a:endParaRPr>
          </a:p>
        </p:txBody>
      </p:sp>
      <p:pic>
        <p:nvPicPr>
          <p:cNvPr id="4" name="Picture 3">
            <a:extLst>
              <a:ext uri="{FF2B5EF4-FFF2-40B4-BE49-F238E27FC236}">
                <a16:creationId xmlns:a16="http://schemas.microsoft.com/office/drawing/2014/main" id="{3A3F11CB-C7DF-4D1A-BBAD-52EF9BA66BBD}"/>
              </a:ext>
            </a:extLst>
          </p:cNvPr>
          <p:cNvPicPr>
            <a:picLocks noChangeAspect="1"/>
          </p:cNvPicPr>
          <p:nvPr/>
        </p:nvPicPr>
        <p:blipFill>
          <a:blip r:embed="rId4"/>
          <a:stretch>
            <a:fillRect/>
          </a:stretch>
        </p:blipFill>
        <p:spPr>
          <a:xfrm>
            <a:off x="6175499" y="643464"/>
            <a:ext cx="4512567" cy="5571072"/>
          </a:xfrm>
          <a:prstGeom prst="rect">
            <a:avLst/>
          </a:prstGeom>
        </p:spPr>
      </p:pic>
    </p:spTree>
    <p:extLst>
      <p:ext uri="{BB962C8B-B14F-4D97-AF65-F5344CB8AC3E}">
        <p14:creationId xmlns:p14="http://schemas.microsoft.com/office/powerpoint/2010/main" val="2024863193"/>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49E58-75FA-4D20-ADAA-81FA0622E240}"/>
              </a:ext>
            </a:extLst>
          </p:cNvPr>
          <p:cNvSpPr>
            <a:spLocks noGrp="1"/>
          </p:cNvSpPr>
          <p:nvPr>
            <p:ph type="title"/>
          </p:nvPr>
        </p:nvSpPr>
        <p:spPr>
          <a:xfrm>
            <a:off x="838200" y="365125"/>
            <a:ext cx="10515600" cy="1325563"/>
          </a:xfrm>
        </p:spPr>
        <p:txBody>
          <a:bodyPr>
            <a:normAutofit/>
          </a:bodyPr>
          <a:lstStyle/>
          <a:p>
            <a:r>
              <a:rPr lang="en-US" dirty="0"/>
              <a:t>Timelines &amp; Keyframe Filters</a:t>
            </a:r>
          </a:p>
        </p:txBody>
      </p:sp>
      <p:sp>
        <p:nvSpPr>
          <p:cNvPr id="2052" name="Rounded Rectangle 17">
            <a:extLst>
              <a:ext uri="{FF2B5EF4-FFF2-40B4-BE49-F238E27FC236}">
                <a16:creationId xmlns:a16="http://schemas.microsoft.com/office/drawing/2014/main" id="{15045B1D-AED4-407C-BC82-BF20E4E4F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4773166" cy="3896140"/>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NATIONAL TREASURE&quot; - Benjamin Franklin's Spectacles / Glasses ...">
            <a:extLst>
              <a:ext uri="{FF2B5EF4-FFF2-40B4-BE49-F238E27FC236}">
                <a16:creationId xmlns:a16="http://schemas.microsoft.com/office/drawing/2014/main" id="{9AC3ED26-1AE9-49E8-8292-E39DB24628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08" r="1448" b="4"/>
          <a:stretch/>
        </p:blipFill>
        <p:spPr bwMode="auto">
          <a:xfrm>
            <a:off x="1131172" y="2268111"/>
            <a:ext cx="4187222" cy="325605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39AB373-7E88-4CF3-B8F7-5BFE205113C1}"/>
              </a:ext>
            </a:extLst>
          </p:cNvPr>
          <p:cNvSpPr>
            <a:spLocks noGrp="1"/>
          </p:cNvSpPr>
          <p:nvPr>
            <p:ph idx="1"/>
          </p:nvPr>
        </p:nvSpPr>
        <p:spPr>
          <a:xfrm>
            <a:off x="6096000" y="1948069"/>
            <a:ext cx="5257799" cy="4228893"/>
          </a:xfrm>
        </p:spPr>
        <p:txBody>
          <a:bodyPr>
            <a:normAutofit/>
          </a:bodyPr>
          <a:lstStyle/>
          <a:p>
            <a:r>
              <a:rPr lang="en-US" dirty="0"/>
              <a:t>Movie – National Treasure</a:t>
            </a:r>
          </a:p>
        </p:txBody>
      </p:sp>
    </p:spTree>
    <p:extLst>
      <p:ext uri="{BB962C8B-B14F-4D97-AF65-F5344CB8AC3E}">
        <p14:creationId xmlns:p14="http://schemas.microsoft.com/office/powerpoint/2010/main" val="259192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4DF42-B952-4043-80E8-64A62EE0CE5E}"/>
              </a:ext>
            </a:extLst>
          </p:cNvPr>
          <p:cNvSpPr>
            <a:spLocks noGrp="1"/>
          </p:cNvSpPr>
          <p:nvPr>
            <p:ph type="title"/>
          </p:nvPr>
        </p:nvSpPr>
        <p:spPr/>
        <p:txBody>
          <a:bodyPr/>
          <a:lstStyle/>
          <a:p>
            <a:r>
              <a:rPr lang="en-US" dirty="0"/>
              <a:t>Timeline – Keyframe - Filter</a:t>
            </a:r>
          </a:p>
        </p:txBody>
      </p:sp>
      <p:sp>
        <p:nvSpPr>
          <p:cNvPr id="3" name="Content Placeholder 2">
            <a:extLst>
              <a:ext uri="{FF2B5EF4-FFF2-40B4-BE49-F238E27FC236}">
                <a16:creationId xmlns:a16="http://schemas.microsoft.com/office/drawing/2014/main" id="{CC6FE623-6174-4D08-9A75-4279ED7F050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6FDCFF9-BD79-4FF8-B7A5-402B9989927F}"/>
              </a:ext>
            </a:extLst>
          </p:cNvPr>
          <p:cNvPicPr>
            <a:picLocks noChangeAspect="1"/>
          </p:cNvPicPr>
          <p:nvPr/>
        </p:nvPicPr>
        <p:blipFill>
          <a:blip r:embed="rId2"/>
          <a:stretch>
            <a:fillRect/>
          </a:stretch>
        </p:blipFill>
        <p:spPr>
          <a:xfrm>
            <a:off x="898551" y="1915103"/>
            <a:ext cx="10523989" cy="4533866"/>
          </a:xfrm>
          <a:prstGeom prst="rect">
            <a:avLst/>
          </a:prstGeom>
        </p:spPr>
      </p:pic>
    </p:spTree>
    <p:extLst>
      <p:ext uri="{BB962C8B-B14F-4D97-AF65-F5344CB8AC3E}">
        <p14:creationId xmlns:p14="http://schemas.microsoft.com/office/powerpoint/2010/main" val="3874086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C152C-409A-4CA6-BD6C-BA23F121D67A}"/>
              </a:ext>
            </a:extLst>
          </p:cNvPr>
          <p:cNvSpPr>
            <a:spLocks noGrp="1"/>
          </p:cNvSpPr>
          <p:nvPr>
            <p:ph type="title"/>
          </p:nvPr>
        </p:nvSpPr>
        <p:spPr/>
        <p:txBody>
          <a:bodyPr/>
          <a:lstStyle/>
          <a:p>
            <a:r>
              <a:rPr lang="en-US" dirty="0"/>
              <a:t>Matrix – Risk/Essential</a:t>
            </a:r>
          </a:p>
        </p:txBody>
      </p:sp>
      <p:sp>
        <p:nvSpPr>
          <p:cNvPr id="3" name="Content Placeholder 2">
            <a:extLst>
              <a:ext uri="{FF2B5EF4-FFF2-40B4-BE49-F238E27FC236}">
                <a16:creationId xmlns:a16="http://schemas.microsoft.com/office/drawing/2014/main" id="{84E4B150-6278-46D4-AE51-632ADA6AB39B}"/>
              </a:ext>
            </a:extLst>
          </p:cNvPr>
          <p:cNvSpPr>
            <a:spLocks noGrp="1"/>
          </p:cNvSpPr>
          <p:nvPr>
            <p:ph idx="1"/>
          </p:nvPr>
        </p:nvSpPr>
        <p:spPr/>
        <p:txBody>
          <a:bodyPr/>
          <a:lstStyle/>
          <a:p>
            <a:r>
              <a:rPr lang="en-US" dirty="0"/>
              <a:t>Numerous ways to map against a two axis matrix</a:t>
            </a:r>
          </a:p>
        </p:txBody>
      </p:sp>
    </p:spTree>
    <p:extLst>
      <p:ext uri="{BB962C8B-B14F-4D97-AF65-F5344CB8AC3E}">
        <p14:creationId xmlns:p14="http://schemas.microsoft.com/office/powerpoint/2010/main" val="4220071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69F34-937B-476C-B464-26AB613224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1F45998-706B-4522-BDF9-CEF6228D164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D4D11C8-FA10-47F0-9F04-176982EAEB09}"/>
              </a:ext>
            </a:extLst>
          </p:cNvPr>
          <p:cNvPicPr>
            <a:picLocks noChangeAspect="1"/>
          </p:cNvPicPr>
          <p:nvPr/>
        </p:nvPicPr>
        <p:blipFill>
          <a:blip r:embed="rId3"/>
          <a:stretch>
            <a:fillRect/>
          </a:stretch>
        </p:blipFill>
        <p:spPr>
          <a:xfrm>
            <a:off x="226527" y="222274"/>
            <a:ext cx="11738946" cy="6413452"/>
          </a:xfrm>
          <a:prstGeom prst="rect">
            <a:avLst/>
          </a:prstGeom>
        </p:spPr>
      </p:pic>
    </p:spTree>
    <p:extLst>
      <p:ext uri="{BB962C8B-B14F-4D97-AF65-F5344CB8AC3E}">
        <p14:creationId xmlns:p14="http://schemas.microsoft.com/office/powerpoint/2010/main" val="3246875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C152C-409A-4CA6-BD6C-BA23F121D67A}"/>
              </a:ext>
            </a:extLst>
          </p:cNvPr>
          <p:cNvSpPr>
            <a:spLocks noGrp="1"/>
          </p:cNvSpPr>
          <p:nvPr>
            <p:ph type="title"/>
          </p:nvPr>
        </p:nvSpPr>
        <p:spPr/>
        <p:txBody>
          <a:bodyPr/>
          <a:lstStyle/>
          <a:p>
            <a:r>
              <a:rPr lang="en-US" dirty="0"/>
              <a:t>Kanban Cards</a:t>
            </a:r>
          </a:p>
        </p:txBody>
      </p:sp>
      <p:sp>
        <p:nvSpPr>
          <p:cNvPr id="3" name="Content Placeholder 2">
            <a:extLst>
              <a:ext uri="{FF2B5EF4-FFF2-40B4-BE49-F238E27FC236}">
                <a16:creationId xmlns:a16="http://schemas.microsoft.com/office/drawing/2014/main" id="{84E4B150-6278-46D4-AE51-632ADA6AB39B}"/>
              </a:ext>
            </a:extLst>
          </p:cNvPr>
          <p:cNvSpPr>
            <a:spLocks noGrp="1"/>
          </p:cNvSpPr>
          <p:nvPr>
            <p:ph idx="1"/>
          </p:nvPr>
        </p:nvSpPr>
        <p:spPr/>
        <p:txBody>
          <a:bodyPr/>
          <a:lstStyle/>
          <a:p>
            <a:r>
              <a:rPr lang="en-US" dirty="0"/>
              <a:t>Another method for visualizing</a:t>
            </a:r>
          </a:p>
          <a:p>
            <a:r>
              <a:rPr lang="en-US" dirty="0"/>
              <a:t>Online Tools like Asana and Trello</a:t>
            </a:r>
          </a:p>
        </p:txBody>
      </p:sp>
    </p:spTree>
    <p:extLst>
      <p:ext uri="{BB962C8B-B14F-4D97-AF65-F5344CB8AC3E}">
        <p14:creationId xmlns:p14="http://schemas.microsoft.com/office/powerpoint/2010/main" val="3449246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663D69E-DE88-432A-9406-EDAD7DCF504D}"/>
              </a:ext>
            </a:extLst>
          </p:cNvPr>
          <p:cNvPicPr>
            <a:picLocks noGrp="1" noChangeAspect="1"/>
          </p:cNvPicPr>
          <p:nvPr>
            <p:ph idx="1"/>
          </p:nvPr>
        </p:nvPicPr>
        <p:blipFill rotWithShape="1">
          <a:blip r:embed="rId4"/>
          <a:srcRect b="39840"/>
          <a:stretch/>
        </p:blipFill>
        <p:spPr>
          <a:xfrm>
            <a:off x="20" y="10"/>
            <a:ext cx="12191980" cy="6857990"/>
          </a:xfrm>
          <a:prstGeom prst="rect">
            <a:avLst/>
          </a:prstGeom>
        </p:spPr>
      </p:pic>
    </p:spTree>
    <p:extLst>
      <p:ext uri="{BB962C8B-B14F-4D97-AF65-F5344CB8AC3E}">
        <p14:creationId xmlns:p14="http://schemas.microsoft.com/office/powerpoint/2010/main" val="191866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DA15E-DC78-40DD-80EB-31A849073F3A}"/>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15667D20-8B74-431C-B160-704388FBA887}"/>
              </a:ext>
            </a:extLst>
          </p:cNvPr>
          <p:cNvSpPr>
            <a:spLocks noGrp="1"/>
          </p:cNvSpPr>
          <p:nvPr>
            <p:ph idx="1"/>
          </p:nvPr>
        </p:nvSpPr>
        <p:spPr/>
        <p:txBody>
          <a:bodyPr/>
          <a:lstStyle/>
          <a:p>
            <a:r>
              <a:rPr lang="en-US" dirty="0"/>
              <a:t>Rick Curtis</a:t>
            </a:r>
          </a:p>
          <a:p>
            <a:r>
              <a:rPr lang="en-US" dirty="0"/>
              <a:t>Pronouns: he, him, his</a:t>
            </a:r>
          </a:p>
          <a:p>
            <a:r>
              <a:rPr lang="en-US" dirty="0"/>
              <a:t>Director, Princeton University Outdoor Action Program: 38 Years</a:t>
            </a:r>
          </a:p>
          <a:p>
            <a:r>
              <a:rPr lang="en-US" dirty="0"/>
              <a:t>Author: </a:t>
            </a:r>
            <a:r>
              <a:rPr lang="en-US" b="1" dirty="0"/>
              <a:t>The Backpacker’s Field Manual</a:t>
            </a:r>
          </a:p>
          <a:p>
            <a:r>
              <a:rPr lang="en-US" dirty="0"/>
              <a:t>Founder: </a:t>
            </a:r>
            <a:r>
              <a:rPr lang="en-US" b="1" dirty="0"/>
              <a:t>www.OutdoorEd.com</a:t>
            </a:r>
          </a:p>
          <a:p>
            <a:r>
              <a:rPr lang="en-US" dirty="0"/>
              <a:t>Founder: </a:t>
            </a:r>
            <a:r>
              <a:rPr lang="en-US" b="1" dirty="0"/>
              <a:t>www.IncidentAnalytix.com</a:t>
            </a:r>
          </a:p>
          <a:p>
            <a:r>
              <a:rPr lang="en-US" dirty="0"/>
              <a:t>Context: US-base University outdoor program</a:t>
            </a:r>
          </a:p>
          <a:p>
            <a:endParaRPr lang="en-US" dirty="0"/>
          </a:p>
        </p:txBody>
      </p:sp>
    </p:spTree>
    <p:extLst>
      <p:ext uri="{BB962C8B-B14F-4D97-AF65-F5344CB8AC3E}">
        <p14:creationId xmlns:p14="http://schemas.microsoft.com/office/powerpoint/2010/main" val="826754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59FAA-7691-44DF-B688-8DCB536F23D5}"/>
              </a:ext>
            </a:extLst>
          </p:cNvPr>
          <p:cNvSpPr>
            <a:spLocks noGrp="1"/>
          </p:cNvSpPr>
          <p:nvPr>
            <p:ph type="title"/>
          </p:nvPr>
        </p:nvSpPr>
        <p:spPr/>
        <p:txBody>
          <a:bodyPr/>
          <a:lstStyle/>
          <a:p>
            <a:r>
              <a:rPr lang="en-US" dirty="0"/>
              <a:t>Cross Functional Flow Chart</a:t>
            </a:r>
          </a:p>
        </p:txBody>
      </p:sp>
      <p:pic>
        <p:nvPicPr>
          <p:cNvPr id="4" name="Content Placeholder 3">
            <a:extLst>
              <a:ext uri="{FF2B5EF4-FFF2-40B4-BE49-F238E27FC236}">
                <a16:creationId xmlns:a16="http://schemas.microsoft.com/office/drawing/2014/main" id="{4E679421-5ED7-4288-919F-8CF93346887A}"/>
              </a:ext>
            </a:extLst>
          </p:cNvPr>
          <p:cNvPicPr>
            <a:picLocks noGrp="1" noChangeAspect="1"/>
          </p:cNvPicPr>
          <p:nvPr>
            <p:ph idx="1"/>
          </p:nvPr>
        </p:nvPicPr>
        <p:blipFill>
          <a:blip r:embed="rId2"/>
          <a:stretch>
            <a:fillRect/>
          </a:stretch>
        </p:blipFill>
        <p:spPr>
          <a:xfrm>
            <a:off x="445666" y="2826551"/>
            <a:ext cx="11280489" cy="2745909"/>
          </a:xfrm>
          <a:prstGeom prst="rect">
            <a:avLst/>
          </a:prstGeom>
        </p:spPr>
      </p:pic>
    </p:spTree>
    <p:extLst>
      <p:ext uri="{BB962C8B-B14F-4D97-AF65-F5344CB8AC3E}">
        <p14:creationId xmlns:p14="http://schemas.microsoft.com/office/powerpoint/2010/main" val="3196649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E404E-57F3-40A4-86B8-483CDA9F1E6E}"/>
              </a:ext>
            </a:extLst>
          </p:cNvPr>
          <p:cNvSpPr>
            <a:spLocks noGrp="1"/>
          </p:cNvSpPr>
          <p:nvPr>
            <p:ph type="title"/>
          </p:nvPr>
        </p:nvSpPr>
        <p:spPr/>
        <p:txBody>
          <a:bodyPr/>
          <a:lstStyle/>
          <a:p>
            <a:r>
              <a:rPr lang="en-US" dirty="0"/>
              <a:t>Cross Functional Flow Chart</a:t>
            </a:r>
          </a:p>
        </p:txBody>
      </p:sp>
      <p:sp>
        <p:nvSpPr>
          <p:cNvPr id="3" name="Content Placeholder 2">
            <a:extLst>
              <a:ext uri="{FF2B5EF4-FFF2-40B4-BE49-F238E27FC236}">
                <a16:creationId xmlns:a16="http://schemas.microsoft.com/office/drawing/2014/main" id="{D6D59206-1692-4BDB-B560-8C0C4795F6D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CCED900-8159-4473-BAC5-0FF1021ECB85}"/>
              </a:ext>
            </a:extLst>
          </p:cNvPr>
          <p:cNvPicPr>
            <a:picLocks noChangeAspect="1"/>
          </p:cNvPicPr>
          <p:nvPr/>
        </p:nvPicPr>
        <p:blipFill>
          <a:blip r:embed="rId3"/>
          <a:stretch>
            <a:fillRect/>
          </a:stretch>
        </p:blipFill>
        <p:spPr>
          <a:xfrm>
            <a:off x="1253027" y="1825625"/>
            <a:ext cx="9546096" cy="4428034"/>
          </a:xfrm>
          <a:prstGeom prst="rect">
            <a:avLst/>
          </a:prstGeom>
        </p:spPr>
      </p:pic>
    </p:spTree>
    <p:extLst>
      <p:ext uri="{BB962C8B-B14F-4D97-AF65-F5344CB8AC3E}">
        <p14:creationId xmlns:p14="http://schemas.microsoft.com/office/powerpoint/2010/main" val="1496985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F52F1-C7C0-4D19-8FC7-ED17822A8B9D}"/>
              </a:ext>
            </a:extLst>
          </p:cNvPr>
          <p:cNvSpPr>
            <a:spLocks noGrp="1"/>
          </p:cNvSpPr>
          <p:nvPr>
            <p:ph type="title"/>
          </p:nvPr>
        </p:nvSpPr>
        <p:spPr/>
        <p:txBody>
          <a:bodyPr/>
          <a:lstStyle/>
          <a:p>
            <a:r>
              <a:rPr lang="en-US" dirty="0"/>
              <a:t>Levels of Capacity</a:t>
            </a:r>
          </a:p>
        </p:txBody>
      </p:sp>
      <p:sp>
        <p:nvSpPr>
          <p:cNvPr id="3" name="Content Placeholder 2">
            <a:extLst>
              <a:ext uri="{FF2B5EF4-FFF2-40B4-BE49-F238E27FC236}">
                <a16:creationId xmlns:a16="http://schemas.microsoft.com/office/drawing/2014/main" id="{0B64ED9C-654B-4279-83C5-C68598830691}"/>
              </a:ext>
            </a:extLst>
          </p:cNvPr>
          <p:cNvSpPr>
            <a:spLocks noGrp="1"/>
          </p:cNvSpPr>
          <p:nvPr>
            <p:ph idx="1"/>
          </p:nvPr>
        </p:nvSpPr>
        <p:spPr/>
        <p:txBody>
          <a:bodyPr/>
          <a:lstStyle/>
          <a:p>
            <a:r>
              <a:rPr lang="en-US" dirty="0"/>
              <a:t>Hurricane Bonnie 1998 – Shenandoah National Park</a:t>
            </a:r>
          </a:p>
          <a:p>
            <a:r>
              <a:rPr lang="en-US" dirty="0"/>
              <a:t>Hurricane Irene 2011 – Entire East Coast</a:t>
            </a:r>
          </a:p>
        </p:txBody>
      </p:sp>
    </p:spTree>
    <p:extLst>
      <p:ext uri="{BB962C8B-B14F-4D97-AF65-F5344CB8AC3E}">
        <p14:creationId xmlns:p14="http://schemas.microsoft.com/office/powerpoint/2010/main" val="2132813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Hurricane Irene Aug 27, 2011">
            <a:extLst>
              <a:ext uri="{FF2B5EF4-FFF2-40B4-BE49-F238E27FC236}">
                <a16:creationId xmlns:a16="http://schemas.microsoft.com/office/drawing/2014/main" id="{AF3CCC11-C386-4911-B767-1F0AE5D4B6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8" r="11478" b="1"/>
          <a:stretch/>
        </p:blipFill>
        <p:spPr bwMode="auto">
          <a:xfrm>
            <a:off x="4636008" y="10"/>
            <a:ext cx="7555992"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73" name="Rectangle 72">
            <a:extLst>
              <a:ext uri="{FF2B5EF4-FFF2-40B4-BE49-F238E27FC236}">
                <a16:creationId xmlns:a16="http://schemas.microsoft.com/office/drawing/2014/main" id="{8D77D416-66F5-413A-9B46-6289471B3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686C46-F8D3-4DC4-BF7A-0C868B4D9A80}"/>
              </a:ext>
            </a:extLst>
          </p:cNvPr>
          <p:cNvSpPr>
            <a:spLocks noGrp="1"/>
          </p:cNvSpPr>
          <p:nvPr>
            <p:ph type="title"/>
          </p:nvPr>
        </p:nvSpPr>
        <p:spPr>
          <a:xfrm>
            <a:off x="838201" y="365125"/>
            <a:ext cx="3478160" cy="1325563"/>
          </a:xfrm>
        </p:spPr>
        <p:txBody>
          <a:bodyPr>
            <a:normAutofit/>
          </a:bodyPr>
          <a:lstStyle/>
          <a:p>
            <a:r>
              <a:rPr lang="en-US" sz="4400" dirty="0"/>
              <a:t>Hurricane Irene</a:t>
            </a:r>
          </a:p>
        </p:txBody>
      </p:sp>
      <p:sp>
        <p:nvSpPr>
          <p:cNvPr id="1030" name="Content Placeholder 1029">
            <a:extLst>
              <a:ext uri="{FF2B5EF4-FFF2-40B4-BE49-F238E27FC236}">
                <a16:creationId xmlns:a16="http://schemas.microsoft.com/office/drawing/2014/main" id="{5C1A6E0A-FE98-43C7-B44A-54BC24287CA0}"/>
              </a:ext>
            </a:extLst>
          </p:cNvPr>
          <p:cNvSpPr>
            <a:spLocks noGrp="1"/>
          </p:cNvSpPr>
          <p:nvPr>
            <p:ph idx="1"/>
          </p:nvPr>
        </p:nvSpPr>
        <p:spPr>
          <a:xfrm>
            <a:off x="838202" y="1825625"/>
            <a:ext cx="3478160" cy="4351338"/>
          </a:xfrm>
        </p:spPr>
        <p:txBody>
          <a:bodyPr>
            <a:normAutofit/>
          </a:bodyPr>
          <a:lstStyle/>
          <a:p>
            <a:endParaRPr lang="en-US"/>
          </a:p>
        </p:txBody>
      </p:sp>
    </p:spTree>
    <p:extLst>
      <p:ext uri="{BB962C8B-B14F-4D97-AF65-F5344CB8AC3E}">
        <p14:creationId xmlns:p14="http://schemas.microsoft.com/office/powerpoint/2010/main" val="867841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72">
            <a:extLst>
              <a:ext uri="{FF2B5EF4-FFF2-40B4-BE49-F238E27FC236}">
                <a16:creationId xmlns:a16="http://schemas.microsoft.com/office/drawing/2014/main" id="{05325879-C4B2-475E-B853-DC8F21A63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12C085F-3B19-420D-902A-B55695F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8105" cy="6858000"/>
          </a:xfrm>
          <a:prstGeom prst="rect">
            <a:avLst/>
          </a:prstGeom>
          <a:blipFill>
            <a:blip r:embed="rId2"/>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9E5406-ED9B-4509-85C8-6D292EF52D0D}"/>
              </a:ext>
            </a:extLst>
          </p:cNvPr>
          <p:cNvSpPr>
            <a:spLocks noGrp="1"/>
          </p:cNvSpPr>
          <p:nvPr>
            <p:ph type="title"/>
          </p:nvPr>
        </p:nvSpPr>
        <p:spPr>
          <a:xfrm>
            <a:off x="838201" y="365125"/>
            <a:ext cx="3435625" cy="1325563"/>
          </a:xfrm>
        </p:spPr>
        <p:txBody>
          <a:bodyPr>
            <a:normAutofit/>
          </a:bodyPr>
          <a:lstStyle/>
          <a:p>
            <a:r>
              <a:rPr lang="en-US" sz="4000">
                <a:gradFill flip="none" rotWithShape="1">
                  <a:gsLst>
                    <a:gs pos="28000">
                      <a:srgbClr val="EDEDED"/>
                    </a:gs>
                    <a:gs pos="0">
                      <a:srgbClr val="BFBFBF"/>
                    </a:gs>
                    <a:gs pos="100000">
                      <a:srgbClr val="FFFFFF"/>
                    </a:gs>
                  </a:gsLst>
                  <a:lin ang="4800000" scaled="0"/>
                  <a:tileRect/>
                </a:gradFill>
              </a:rPr>
              <a:t>Tropical Storm Lee</a:t>
            </a:r>
          </a:p>
        </p:txBody>
      </p:sp>
      <p:sp>
        <p:nvSpPr>
          <p:cNvPr id="2057" name="Content Placeholder 2053">
            <a:extLst>
              <a:ext uri="{FF2B5EF4-FFF2-40B4-BE49-F238E27FC236}">
                <a16:creationId xmlns:a16="http://schemas.microsoft.com/office/drawing/2014/main" id="{AF7211E4-8DDB-4E9C-B830-CC91CC19A546}"/>
              </a:ext>
            </a:extLst>
          </p:cNvPr>
          <p:cNvSpPr>
            <a:spLocks noGrp="1"/>
          </p:cNvSpPr>
          <p:nvPr>
            <p:ph idx="1"/>
          </p:nvPr>
        </p:nvSpPr>
        <p:spPr>
          <a:xfrm>
            <a:off x="666974" y="1825625"/>
            <a:ext cx="3606853" cy="4351338"/>
          </a:xfrm>
        </p:spPr>
        <p:txBody>
          <a:bodyPr>
            <a:normAutofit/>
          </a:bodyPr>
          <a:lstStyle/>
          <a:p>
            <a:r>
              <a:rPr lang="en-US" dirty="0">
                <a:gradFill>
                  <a:gsLst>
                    <a:gs pos="34000">
                      <a:srgbClr val="EDEDED"/>
                    </a:gs>
                    <a:gs pos="0">
                      <a:srgbClr val="BFBFBF"/>
                    </a:gs>
                    <a:gs pos="100000">
                      <a:srgbClr val="FFFFFF"/>
                    </a:gs>
                  </a:gsLst>
                  <a:lin ang="4800000" scaled="0"/>
                </a:gradFill>
              </a:rPr>
              <a:t>Evacuated 1,000 students</a:t>
            </a:r>
          </a:p>
        </p:txBody>
      </p:sp>
      <p:pic>
        <p:nvPicPr>
          <p:cNvPr id="2050" name="Picture 2">
            <a:extLst>
              <a:ext uri="{FF2B5EF4-FFF2-40B4-BE49-F238E27FC236}">
                <a16:creationId xmlns:a16="http://schemas.microsoft.com/office/drawing/2014/main" id="{2A1C8D07-DE13-4216-8F69-BF95B0BFC79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13749" y="643464"/>
            <a:ext cx="5636067" cy="5571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542007"/>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7E1BC-67F9-4198-B0BF-37EB87B2250E}"/>
              </a:ext>
            </a:extLst>
          </p:cNvPr>
          <p:cNvSpPr>
            <a:spLocks noGrp="1"/>
          </p:cNvSpPr>
          <p:nvPr>
            <p:ph type="title"/>
          </p:nvPr>
        </p:nvSpPr>
        <p:spPr/>
        <p:txBody>
          <a:bodyPr/>
          <a:lstStyle/>
          <a:p>
            <a:r>
              <a:rPr lang="en-US" dirty="0"/>
              <a:t>Plan for Increasing States of…</a:t>
            </a:r>
          </a:p>
        </p:txBody>
      </p:sp>
      <p:sp>
        <p:nvSpPr>
          <p:cNvPr id="3" name="Content Placeholder 2">
            <a:extLst>
              <a:ext uri="{FF2B5EF4-FFF2-40B4-BE49-F238E27FC236}">
                <a16:creationId xmlns:a16="http://schemas.microsoft.com/office/drawing/2014/main" id="{180FF6D5-6D7D-458B-9352-9490650F87DF}"/>
              </a:ext>
            </a:extLst>
          </p:cNvPr>
          <p:cNvSpPr>
            <a:spLocks noGrp="1"/>
          </p:cNvSpPr>
          <p:nvPr>
            <p:ph idx="1"/>
          </p:nvPr>
        </p:nvSpPr>
        <p:spPr/>
        <p:txBody>
          <a:bodyPr/>
          <a:lstStyle/>
          <a:p>
            <a:r>
              <a:rPr lang="en-US" dirty="0">
                <a:sym typeface="Wingdings 3" panose="05040102010807070707" pitchFamily="18" charset="2"/>
              </a:rPr>
              <a:t></a:t>
            </a:r>
            <a:r>
              <a:rPr lang="en-US" dirty="0"/>
              <a:t>Anxiety</a:t>
            </a:r>
          </a:p>
          <a:p>
            <a:pPr lvl="1"/>
            <a:r>
              <a:rPr lang="en-US" dirty="0"/>
              <a:t>Events previously perceived as minor are now major (student with fever)</a:t>
            </a:r>
          </a:p>
          <a:p>
            <a:pPr lvl="1"/>
            <a:r>
              <a:rPr lang="en-US" dirty="0"/>
              <a:t>Leading to…</a:t>
            </a:r>
          </a:p>
          <a:p>
            <a:r>
              <a:rPr lang="en-US" dirty="0">
                <a:sym typeface="Wingdings 3" panose="05040102010807070707" pitchFamily="18" charset="2"/>
              </a:rPr>
              <a:t> </a:t>
            </a:r>
            <a:r>
              <a:rPr lang="en-US" dirty="0"/>
              <a:t>Expectations</a:t>
            </a:r>
          </a:p>
          <a:p>
            <a:pPr lvl="1"/>
            <a:r>
              <a:rPr lang="en-US" dirty="0"/>
              <a:t>Local Community (</a:t>
            </a:r>
            <a:r>
              <a:rPr lang="en-US" dirty="0" err="1"/>
              <a:t>ies</a:t>
            </a:r>
            <a:r>
              <a:rPr lang="en-US" dirty="0"/>
              <a:t>)</a:t>
            </a:r>
          </a:p>
          <a:p>
            <a:pPr lvl="1"/>
            <a:r>
              <a:rPr lang="en-US" dirty="0"/>
              <a:t>Organization</a:t>
            </a:r>
          </a:p>
          <a:p>
            <a:pPr lvl="1"/>
            <a:r>
              <a:rPr lang="en-US" dirty="0"/>
              <a:t>Parents/Guardians</a:t>
            </a:r>
          </a:p>
          <a:p>
            <a:pPr lvl="1"/>
            <a:r>
              <a:rPr lang="en-US" dirty="0"/>
              <a:t>Participants</a:t>
            </a:r>
          </a:p>
          <a:p>
            <a:pPr lvl="1"/>
            <a:r>
              <a:rPr lang="en-US" dirty="0"/>
              <a:t>Staff</a:t>
            </a:r>
          </a:p>
          <a:p>
            <a:r>
              <a:rPr lang="en-US" dirty="0">
                <a:sym typeface="Wingdings 3" panose="05040102010807070707" pitchFamily="18" charset="2"/>
              </a:rPr>
              <a:t> </a:t>
            </a:r>
            <a:r>
              <a:rPr lang="en-US" dirty="0"/>
              <a:t>Frequency/Volume</a:t>
            </a:r>
          </a:p>
        </p:txBody>
      </p:sp>
    </p:spTree>
    <p:extLst>
      <p:ext uri="{BB962C8B-B14F-4D97-AF65-F5344CB8AC3E}">
        <p14:creationId xmlns:p14="http://schemas.microsoft.com/office/powerpoint/2010/main" val="366356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C5783-B95B-4654-AD66-5925C365DB0A}"/>
              </a:ext>
            </a:extLst>
          </p:cNvPr>
          <p:cNvSpPr>
            <a:spLocks noGrp="1"/>
          </p:cNvSpPr>
          <p:nvPr>
            <p:ph type="title"/>
          </p:nvPr>
        </p:nvSpPr>
        <p:spPr/>
        <p:txBody>
          <a:bodyPr/>
          <a:lstStyle/>
          <a:p>
            <a:r>
              <a:rPr lang="en-US" dirty="0"/>
              <a:t>Risk Homeostasis &amp; COVID-19?</a:t>
            </a:r>
          </a:p>
        </p:txBody>
      </p:sp>
      <p:sp>
        <p:nvSpPr>
          <p:cNvPr id="3" name="Content Placeholder 2">
            <a:extLst>
              <a:ext uri="{FF2B5EF4-FFF2-40B4-BE49-F238E27FC236}">
                <a16:creationId xmlns:a16="http://schemas.microsoft.com/office/drawing/2014/main" id="{574A0834-A1EA-4D6F-A949-CB5B69795734}"/>
              </a:ext>
            </a:extLst>
          </p:cNvPr>
          <p:cNvSpPr>
            <a:spLocks noGrp="1"/>
          </p:cNvSpPr>
          <p:nvPr>
            <p:ph idx="1"/>
          </p:nvPr>
        </p:nvSpPr>
        <p:spPr/>
        <p:txBody>
          <a:bodyPr>
            <a:normAutofit/>
          </a:bodyPr>
          <a:lstStyle/>
          <a:p>
            <a:r>
              <a:rPr lang="en-US" dirty="0"/>
              <a:t>At what point will things become normalized?</a:t>
            </a:r>
          </a:p>
          <a:p>
            <a:pPr lvl="1"/>
            <a:r>
              <a:rPr lang="en-US" dirty="0"/>
              <a:t>Wearing masks and PPE</a:t>
            </a:r>
          </a:p>
          <a:p>
            <a:pPr lvl="1"/>
            <a:r>
              <a:rPr lang="en-US" dirty="0"/>
              <a:t>Self-isolation on a course</a:t>
            </a:r>
          </a:p>
          <a:p>
            <a:r>
              <a:rPr lang="en-US" dirty="0"/>
              <a:t>When will people be ready to be in remote areas with new people and limited health care access?</a:t>
            </a:r>
          </a:p>
        </p:txBody>
      </p:sp>
    </p:spTree>
    <p:extLst>
      <p:ext uri="{BB962C8B-B14F-4D97-AF65-F5344CB8AC3E}">
        <p14:creationId xmlns:p14="http://schemas.microsoft.com/office/powerpoint/2010/main" val="236404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5E9DF-81B0-46A5-9AB8-CC66AFA09625}"/>
              </a:ext>
            </a:extLst>
          </p:cNvPr>
          <p:cNvSpPr>
            <a:spLocks noGrp="1"/>
          </p:cNvSpPr>
          <p:nvPr>
            <p:ph type="title"/>
          </p:nvPr>
        </p:nvSpPr>
        <p:spPr/>
        <p:txBody>
          <a:bodyPr/>
          <a:lstStyle/>
          <a:p>
            <a:r>
              <a:rPr lang="en-US" dirty="0"/>
              <a:t>Equipment Rental Programs</a:t>
            </a:r>
          </a:p>
        </p:txBody>
      </p:sp>
      <p:sp>
        <p:nvSpPr>
          <p:cNvPr id="3" name="Content Placeholder 2">
            <a:extLst>
              <a:ext uri="{FF2B5EF4-FFF2-40B4-BE49-F238E27FC236}">
                <a16:creationId xmlns:a16="http://schemas.microsoft.com/office/drawing/2014/main" id="{9DC225C5-A1EF-4386-891F-9C86862EAC66}"/>
              </a:ext>
            </a:extLst>
          </p:cNvPr>
          <p:cNvSpPr>
            <a:spLocks noGrp="1"/>
          </p:cNvSpPr>
          <p:nvPr>
            <p:ph idx="1"/>
          </p:nvPr>
        </p:nvSpPr>
        <p:spPr/>
        <p:txBody>
          <a:bodyPr>
            <a:normAutofit lnSpcReduction="10000"/>
          </a:bodyPr>
          <a:lstStyle/>
          <a:p>
            <a:r>
              <a:rPr lang="en-US" dirty="0"/>
              <a:t>How is it ‘turned in’? </a:t>
            </a:r>
          </a:p>
          <a:p>
            <a:pPr lvl="1"/>
            <a:r>
              <a:rPr lang="en-US" dirty="0"/>
              <a:t>No contact return? Storage Pod</a:t>
            </a:r>
          </a:p>
          <a:p>
            <a:pPr lvl="1"/>
            <a:r>
              <a:rPr lang="en-US" dirty="0"/>
              <a:t>Do we have enough space to let it sit until cleared?</a:t>
            </a:r>
          </a:p>
          <a:p>
            <a:r>
              <a:rPr lang="en-US" dirty="0"/>
              <a:t>What cleaning needs to be done when gear is returned?</a:t>
            </a:r>
          </a:p>
          <a:p>
            <a:r>
              <a:rPr lang="en-US" dirty="0"/>
              <a:t>What is our inventory?</a:t>
            </a:r>
          </a:p>
          <a:p>
            <a:pPr lvl="1"/>
            <a:r>
              <a:rPr lang="en-US" dirty="0"/>
              <a:t>Do we need to change rental dates to allow for ‘disinfect in place’?</a:t>
            </a:r>
          </a:p>
          <a:p>
            <a:pPr lvl="1"/>
            <a:r>
              <a:rPr lang="en-US" dirty="0"/>
              <a:t>If we leave it for X days, is there time to properly check/inventory before it goes out again? If not, how do we reduce rental volume? Do we need to have gear rotations (A and B) to allow enough time. How does that impact program volume? If participation is decreased in Phase 1, we may be OK. What happens as participation increases?</a:t>
            </a:r>
          </a:p>
          <a:p>
            <a:pPr lvl="1"/>
            <a:endParaRPr lang="en-US" dirty="0"/>
          </a:p>
        </p:txBody>
      </p:sp>
    </p:spTree>
    <p:extLst>
      <p:ext uri="{BB962C8B-B14F-4D97-AF65-F5344CB8AC3E}">
        <p14:creationId xmlns:p14="http://schemas.microsoft.com/office/powerpoint/2010/main" val="276086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E720C-6E2B-4A7F-890C-9B91B0F47F6D}"/>
              </a:ext>
            </a:extLst>
          </p:cNvPr>
          <p:cNvSpPr>
            <a:spLocks noGrp="1"/>
          </p:cNvSpPr>
          <p:nvPr>
            <p:ph type="title"/>
          </p:nvPr>
        </p:nvSpPr>
        <p:spPr/>
        <p:txBody>
          <a:bodyPr/>
          <a:lstStyle/>
          <a:p>
            <a:r>
              <a:rPr lang="en-US" dirty="0"/>
              <a:t>Conservation Corps</a:t>
            </a:r>
          </a:p>
        </p:txBody>
      </p:sp>
      <p:sp>
        <p:nvSpPr>
          <p:cNvPr id="3" name="Content Placeholder 2">
            <a:extLst>
              <a:ext uri="{FF2B5EF4-FFF2-40B4-BE49-F238E27FC236}">
                <a16:creationId xmlns:a16="http://schemas.microsoft.com/office/drawing/2014/main" id="{AD55173F-3601-44F3-AF8D-A74A8B9BFC21}"/>
              </a:ext>
            </a:extLst>
          </p:cNvPr>
          <p:cNvSpPr>
            <a:spLocks noGrp="1"/>
          </p:cNvSpPr>
          <p:nvPr>
            <p:ph idx="1"/>
          </p:nvPr>
        </p:nvSpPr>
        <p:spPr/>
        <p:txBody>
          <a:bodyPr>
            <a:normAutofit/>
          </a:bodyPr>
          <a:lstStyle/>
          <a:p>
            <a:r>
              <a:rPr lang="en-US" dirty="0"/>
              <a:t>Initial base camp training – screening period</a:t>
            </a:r>
          </a:p>
          <a:p>
            <a:r>
              <a:rPr lang="en-US" dirty="0"/>
              <a:t>Small group, isolated, often base camped, maybe within reasonable health care access</a:t>
            </a:r>
          </a:p>
          <a:p>
            <a:r>
              <a:rPr lang="en-US" dirty="0"/>
              <a:t>Routine assessment – temperature, etc.</a:t>
            </a:r>
          </a:p>
          <a:p>
            <a:r>
              <a:rPr lang="en-US" dirty="0"/>
              <a:t>Good hygiene</a:t>
            </a:r>
          </a:p>
          <a:p>
            <a:pPr lvl="1"/>
            <a:endParaRPr lang="en-US" dirty="0"/>
          </a:p>
        </p:txBody>
      </p:sp>
    </p:spTree>
    <p:extLst>
      <p:ext uri="{BB962C8B-B14F-4D97-AF65-F5344CB8AC3E}">
        <p14:creationId xmlns:p14="http://schemas.microsoft.com/office/powerpoint/2010/main" val="9369821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5B095-034F-4ED4-8EE5-F12014F82297}"/>
              </a:ext>
            </a:extLst>
          </p:cNvPr>
          <p:cNvSpPr>
            <a:spLocks noGrp="1"/>
          </p:cNvSpPr>
          <p:nvPr>
            <p:ph type="title"/>
          </p:nvPr>
        </p:nvSpPr>
        <p:spPr/>
        <p:txBody>
          <a:bodyPr/>
          <a:lstStyle/>
          <a:p>
            <a:r>
              <a:rPr lang="en-US" dirty="0"/>
              <a:t>Gap Year Programs</a:t>
            </a:r>
          </a:p>
        </p:txBody>
      </p:sp>
      <p:sp>
        <p:nvSpPr>
          <p:cNvPr id="3" name="Content Placeholder 2">
            <a:extLst>
              <a:ext uri="{FF2B5EF4-FFF2-40B4-BE49-F238E27FC236}">
                <a16:creationId xmlns:a16="http://schemas.microsoft.com/office/drawing/2014/main" id="{2AC6D4DB-E3F0-4A54-9818-894C163EFCB8}"/>
              </a:ext>
            </a:extLst>
          </p:cNvPr>
          <p:cNvSpPr>
            <a:spLocks noGrp="1"/>
          </p:cNvSpPr>
          <p:nvPr>
            <p:ph idx="1"/>
          </p:nvPr>
        </p:nvSpPr>
        <p:spPr/>
        <p:txBody>
          <a:bodyPr>
            <a:normAutofit fontScale="92500" lnSpcReduction="20000"/>
          </a:bodyPr>
          <a:lstStyle/>
          <a:p>
            <a:r>
              <a:rPr lang="en-US" dirty="0"/>
              <a:t>What countries can you travel to?</a:t>
            </a:r>
          </a:p>
          <a:p>
            <a:r>
              <a:rPr lang="en-US" dirty="0"/>
              <a:t>What countries do you have to go through to get there?</a:t>
            </a:r>
          </a:p>
          <a:p>
            <a:r>
              <a:rPr lang="en-US" dirty="0"/>
              <a:t>Are you in big urban area? </a:t>
            </a:r>
          </a:p>
          <a:p>
            <a:pPr lvl="1"/>
            <a:r>
              <a:rPr lang="en-US" dirty="0"/>
              <a:t>What are risks? – Population density</a:t>
            </a:r>
          </a:p>
          <a:p>
            <a:pPr lvl="1"/>
            <a:r>
              <a:rPr lang="en-US" dirty="0"/>
              <a:t>What are benefits? – Healthcare access, easier departure</a:t>
            </a:r>
          </a:p>
          <a:p>
            <a:r>
              <a:rPr lang="en-US" dirty="0"/>
              <a:t>Are you in a rural/remote area?</a:t>
            </a:r>
          </a:p>
          <a:p>
            <a:pPr lvl="1"/>
            <a:r>
              <a:rPr lang="en-US" dirty="0"/>
              <a:t>What are risks? – Population density</a:t>
            </a:r>
          </a:p>
          <a:p>
            <a:pPr lvl="1"/>
            <a:r>
              <a:rPr lang="en-US" dirty="0"/>
              <a:t>What are benefits? – Healthcare access, easier departure</a:t>
            </a:r>
          </a:p>
          <a:p>
            <a:r>
              <a:rPr lang="en-US" dirty="0"/>
              <a:t>Are home stays possible?</a:t>
            </a:r>
          </a:p>
          <a:p>
            <a:r>
              <a:rPr lang="en-US" dirty="0"/>
              <a:t>Should you have an in-country quarantine site?</a:t>
            </a:r>
          </a:p>
          <a:p>
            <a:pPr lvl="1"/>
            <a:r>
              <a:rPr lang="en-US" dirty="0"/>
              <a:t>On arrival for first 2 weeks?</a:t>
            </a:r>
          </a:p>
          <a:p>
            <a:pPr lvl="1"/>
            <a:r>
              <a:rPr lang="en-US" dirty="0"/>
              <a:t>As an emergency backup if an outbreak?</a:t>
            </a:r>
          </a:p>
        </p:txBody>
      </p:sp>
    </p:spTree>
    <p:extLst>
      <p:ext uri="{BB962C8B-B14F-4D97-AF65-F5344CB8AC3E}">
        <p14:creationId xmlns:p14="http://schemas.microsoft.com/office/powerpoint/2010/main" val="1406480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a:xfrm>
            <a:off x="838200" y="365125"/>
            <a:ext cx="10515600" cy="1325563"/>
          </a:xfrm>
        </p:spPr>
        <p:txBody>
          <a:bodyPr>
            <a:normAutofit/>
          </a:bodyPr>
          <a:lstStyle/>
          <a:p>
            <a:r>
              <a:rPr lang="en-US" altLang="en-US" dirty="0">
                <a:solidFill>
                  <a:schemeClr val="tx1"/>
                </a:solidFill>
              </a:rPr>
              <a:t>Goals for Webinar</a:t>
            </a:r>
          </a:p>
        </p:txBody>
      </p:sp>
      <p:graphicFrame>
        <p:nvGraphicFramePr>
          <p:cNvPr id="24580" name="Content Placeholder 2">
            <a:extLst>
              <a:ext uri="{FF2B5EF4-FFF2-40B4-BE49-F238E27FC236}">
                <a16:creationId xmlns:a16="http://schemas.microsoft.com/office/drawing/2014/main" id="{C5C06963-C0C2-4EBB-BE95-FC6DBC07E6A0}"/>
              </a:ext>
            </a:extLst>
          </p:cNvPr>
          <p:cNvGraphicFramePr>
            <a:graphicFrameLocks noGrp="1"/>
          </p:cNvGraphicFramePr>
          <p:nvPr>
            <p:ph idx="1"/>
            <p:extLst>
              <p:ext uri="{D42A27DB-BD31-4B8C-83A1-F6EECF244321}">
                <p14:modId xmlns:p14="http://schemas.microsoft.com/office/powerpoint/2010/main" val="329742098"/>
              </p:ext>
            </p:extLst>
          </p:nvPr>
        </p:nvGraphicFramePr>
        <p:xfrm>
          <a:off x="979488" y="1825625"/>
          <a:ext cx="10233025"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47134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dirty="0"/>
              <a:t>Resources</a:t>
            </a:r>
          </a:p>
        </p:txBody>
      </p:sp>
      <p:sp>
        <p:nvSpPr>
          <p:cNvPr id="81923" name="Rectangle 3"/>
          <p:cNvSpPr>
            <a:spLocks noGrp="1" noChangeArrowheads="1"/>
          </p:cNvSpPr>
          <p:nvPr>
            <p:ph type="body" idx="1"/>
          </p:nvPr>
        </p:nvSpPr>
        <p:spPr/>
        <p:txBody>
          <a:bodyPr>
            <a:normAutofit/>
          </a:bodyPr>
          <a:lstStyle/>
          <a:p>
            <a:pPr lvl="1" eaLnBrk="1" hangingPunct="1">
              <a:buFontTx/>
              <a:buNone/>
            </a:pPr>
            <a:endParaRPr lang="en-US" dirty="0">
              <a:solidFill>
                <a:srgbClr val="363636"/>
              </a:solidFill>
            </a:endParaRPr>
          </a:p>
          <a:p>
            <a:pPr algn="ctr" eaLnBrk="1" hangingPunct="1">
              <a:buFontTx/>
              <a:buNone/>
            </a:pPr>
            <a:r>
              <a:rPr lang="en-US" sz="5400" b="1" dirty="0">
                <a:solidFill>
                  <a:schemeClr val="accent6"/>
                </a:solidFill>
              </a:rPr>
              <a:t>www.OutdoorEd.com</a:t>
            </a:r>
          </a:p>
          <a:p>
            <a:pPr algn="ctr">
              <a:buNone/>
            </a:pPr>
            <a:r>
              <a:rPr lang="en-US" sz="5400" b="1" dirty="0">
                <a:solidFill>
                  <a:schemeClr val="accent6"/>
                </a:solidFill>
              </a:rPr>
              <a:t>www.IncidentAnalytix.com</a:t>
            </a:r>
          </a:p>
        </p:txBody>
      </p:sp>
      <p:sp>
        <p:nvSpPr>
          <p:cNvPr id="4" name="TextBox 3"/>
          <p:cNvSpPr txBox="1"/>
          <p:nvPr/>
        </p:nvSpPr>
        <p:spPr>
          <a:xfrm>
            <a:off x="1987551" y="6038850"/>
            <a:ext cx="7540625" cy="369888"/>
          </a:xfrm>
          <a:prstGeom prst="rect">
            <a:avLst/>
          </a:prstGeom>
          <a:noFill/>
        </p:spPr>
        <p:txBody>
          <a:bodyPr>
            <a:spAutoFit/>
          </a:bodyPr>
          <a:lstStyle/>
          <a:p>
            <a:pPr>
              <a:defRPr/>
            </a:pPr>
            <a:r>
              <a:rPr lang="en-US" dirty="0">
                <a:solidFill>
                  <a:schemeClr val="tx1">
                    <a:lumMod val="95000"/>
                  </a:schemeClr>
                </a:solidFill>
                <a:latin typeface="Arial" charset="0"/>
              </a:rPr>
              <a:t>Copyright © 2020 Rick Curtis, Outdoor Ed LLC. All rights reserved.</a:t>
            </a:r>
          </a:p>
        </p:txBody>
      </p:sp>
    </p:spTree>
    <p:extLst>
      <p:ext uri="{BB962C8B-B14F-4D97-AF65-F5344CB8AC3E}">
        <p14:creationId xmlns:p14="http://schemas.microsoft.com/office/powerpoint/2010/main" val="3826999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55690-1F2F-4928-BB3B-8DFA31FE42EA}"/>
              </a:ext>
            </a:extLst>
          </p:cNvPr>
          <p:cNvSpPr>
            <a:spLocks noGrp="1"/>
          </p:cNvSpPr>
          <p:nvPr>
            <p:ph type="title"/>
          </p:nvPr>
        </p:nvSpPr>
        <p:spPr/>
        <p:txBody>
          <a:bodyPr/>
          <a:lstStyle/>
          <a:p>
            <a:r>
              <a:rPr lang="en-US" dirty="0"/>
              <a:t>What isn’t being covered</a:t>
            </a:r>
          </a:p>
        </p:txBody>
      </p:sp>
      <p:sp>
        <p:nvSpPr>
          <p:cNvPr id="3" name="Content Placeholder 2">
            <a:extLst>
              <a:ext uri="{FF2B5EF4-FFF2-40B4-BE49-F238E27FC236}">
                <a16:creationId xmlns:a16="http://schemas.microsoft.com/office/drawing/2014/main" id="{0210348D-EB3E-4227-98FB-0A714BDAEFFE}"/>
              </a:ext>
            </a:extLst>
          </p:cNvPr>
          <p:cNvSpPr>
            <a:spLocks noGrp="1"/>
          </p:cNvSpPr>
          <p:nvPr>
            <p:ph idx="1"/>
          </p:nvPr>
        </p:nvSpPr>
        <p:spPr/>
        <p:txBody>
          <a:bodyPr/>
          <a:lstStyle/>
          <a:p>
            <a:r>
              <a:rPr lang="en-US" dirty="0"/>
              <a:t>Economics</a:t>
            </a:r>
          </a:p>
          <a:p>
            <a:pPr lvl="1"/>
            <a:r>
              <a:rPr lang="en-US" dirty="0"/>
              <a:t>What is the impact of reduced or no programming</a:t>
            </a:r>
          </a:p>
          <a:p>
            <a:pPr lvl="1"/>
            <a:r>
              <a:rPr lang="en-US" dirty="0"/>
              <a:t>How do we survive until we restart?</a:t>
            </a:r>
          </a:p>
          <a:p>
            <a:r>
              <a:rPr lang="en-US" dirty="0"/>
              <a:t>Specific protocols/guidelines</a:t>
            </a:r>
          </a:p>
          <a:p>
            <a:pPr lvl="1"/>
            <a:r>
              <a:rPr lang="en-US" dirty="0"/>
              <a:t>Things are changing too fast</a:t>
            </a:r>
          </a:p>
          <a:p>
            <a:pPr lvl="1"/>
            <a:r>
              <a:rPr lang="en-US" dirty="0"/>
              <a:t>Every location is different</a:t>
            </a:r>
          </a:p>
        </p:txBody>
      </p:sp>
    </p:spTree>
    <p:extLst>
      <p:ext uri="{BB962C8B-B14F-4D97-AF65-F5344CB8AC3E}">
        <p14:creationId xmlns:p14="http://schemas.microsoft.com/office/powerpoint/2010/main" val="972781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B030D-7C92-4B7F-B8DE-45F51482E711}"/>
              </a:ext>
            </a:extLst>
          </p:cNvPr>
          <p:cNvSpPr>
            <a:spLocks noGrp="1"/>
          </p:cNvSpPr>
          <p:nvPr>
            <p:ph type="title"/>
          </p:nvPr>
        </p:nvSpPr>
        <p:spPr/>
        <p:txBody>
          <a:bodyPr/>
          <a:lstStyle/>
          <a:p>
            <a:r>
              <a:rPr lang="en-US" dirty="0"/>
              <a:t>When will things return to normal?</a:t>
            </a:r>
          </a:p>
        </p:txBody>
      </p:sp>
      <p:sp>
        <p:nvSpPr>
          <p:cNvPr id="3" name="Content Placeholder 2">
            <a:extLst>
              <a:ext uri="{FF2B5EF4-FFF2-40B4-BE49-F238E27FC236}">
                <a16:creationId xmlns:a16="http://schemas.microsoft.com/office/drawing/2014/main" id="{3E04FA74-17ED-4028-A16B-91524A5BF8DA}"/>
              </a:ext>
            </a:extLst>
          </p:cNvPr>
          <p:cNvSpPr>
            <a:spLocks noGrp="1"/>
          </p:cNvSpPr>
          <p:nvPr>
            <p:ph idx="1"/>
          </p:nvPr>
        </p:nvSpPr>
        <p:spPr/>
        <p:txBody>
          <a:bodyPr/>
          <a:lstStyle/>
          <a:p>
            <a:r>
              <a:rPr lang="en-US" dirty="0"/>
              <a:t>Based on the current definition of normal?</a:t>
            </a:r>
          </a:p>
          <a:p>
            <a:r>
              <a:rPr lang="en-US" dirty="0"/>
              <a:t>When there is a vaccine</a:t>
            </a:r>
          </a:p>
          <a:p>
            <a:r>
              <a:rPr lang="en-US" dirty="0"/>
              <a:t>But we can return to operating and still accomplish our mission</a:t>
            </a:r>
          </a:p>
          <a:p>
            <a:r>
              <a:rPr lang="en-US" dirty="0"/>
              <a:t>Normal vs Functional</a:t>
            </a:r>
          </a:p>
          <a:p>
            <a:pPr lvl="1"/>
            <a:r>
              <a:rPr lang="en-US" dirty="0"/>
              <a:t>What level of operation is justifiable from economics and risk</a:t>
            </a:r>
          </a:p>
          <a:p>
            <a:endParaRPr lang="en-US" dirty="0"/>
          </a:p>
        </p:txBody>
      </p:sp>
    </p:spTree>
    <p:extLst>
      <p:ext uri="{BB962C8B-B14F-4D97-AF65-F5344CB8AC3E}">
        <p14:creationId xmlns:p14="http://schemas.microsoft.com/office/powerpoint/2010/main" val="418446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68150-0D14-4935-8D8A-F09BBA9B5D88}"/>
              </a:ext>
            </a:extLst>
          </p:cNvPr>
          <p:cNvSpPr>
            <a:spLocks noGrp="1"/>
          </p:cNvSpPr>
          <p:nvPr>
            <p:ph type="title"/>
          </p:nvPr>
        </p:nvSpPr>
        <p:spPr>
          <a:xfrm>
            <a:off x="838201" y="365125"/>
            <a:ext cx="4854676" cy="1325563"/>
          </a:xfrm>
        </p:spPr>
        <p:txBody>
          <a:bodyPr>
            <a:normAutofit/>
          </a:bodyPr>
          <a:lstStyle/>
          <a:p>
            <a:r>
              <a:rPr lang="en-US" dirty="0"/>
              <a:t>Facilities</a:t>
            </a:r>
          </a:p>
        </p:txBody>
      </p:sp>
      <p:sp>
        <p:nvSpPr>
          <p:cNvPr id="2057" name="Content Placeholder 2053">
            <a:extLst>
              <a:ext uri="{FF2B5EF4-FFF2-40B4-BE49-F238E27FC236}">
                <a16:creationId xmlns:a16="http://schemas.microsoft.com/office/drawing/2014/main" id="{BE5A748A-6D2A-4AAE-B843-9D3705C4D8C5}"/>
              </a:ext>
            </a:extLst>
          </p:cNvPr>
          <p:cNvSpPr>
            <a:spLocks noGrp="1"/>
          </p:cNvSpPr>
          <p:nvPr>
            <p:ph idx="1"/>
          </p:nvPr>
        </p:nvSpPr>
        <p:spPr>
          <a:xfrm>
            <a:off x="1120000" y="1825625"/>
            <a:ext cx="4572877" cy="4351338"/>
          </a:xfrm>
        </p:spPr>
        <p:txBody>
          <a:bodyPr>
            <a:normAutofit/>
          </a:bodyPr>
          <a:lstStyle/>
          <a:p>
            <a:r>
              <a:rPr lang="en-US" dirty="0"/>
              <a:t>From Social Distancing lens</a:t>
            </a:r>
          </a:p>
        </p:txBody>
      </p:sp>
      <p:pic>
        <p:nvPicPr>
          <p:cNvPr id="11" name="Picture 4" descr="Pacific Edge Rock Climbing Gym | Ali Eminov | Flickr">
            <a:extLst>
              <a:ext uri="{FF2B5EF4-FFF2-40B4-BE49-F238E27FC236}">
                <a16:creationId xmlns:a16="http://schemas.microsoft.com/office/drawing/2014/main" id="{E6E846D8-5DDA-40F8-940F-4F7BB97A03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154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hat I learned from the Wilson climbing wall and other first-year ...">
            <a:extLst>
              <a:ext uri="{FF2B5EF4-FFF2-40B4-BE49-F238E27FC236}">
                <a16:creationId xmlns:a16="http://schemas.microsoft.com/office/drawing/2014/main" id="{BB7C8744-649C-41F6-BCD3-D9F08809A62C}"/>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7921" r="1" b="23964"/>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531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C615-BF52-4689-B6C4-354B6F3C5410}"/>
              </a:ext>
            </a:extLst>
          </p:cNvPr>
          <p:cNvSpPr>
            <a:spLocks noGrp="1"/>
          </p:cNvSpPr>
          <p:nvPr>
            <p:ph type="title"/>
          </p:nvPr>
        </p:nvSpPr>
        <p:spPr>
          <a:xfrm>
            <a:off x="838200" y="365125"/>
            <a:ext cx="10515600" cy="1325563"/>
          </a:xfrm>
        </p:spPr>
        <p:txBody>
          <a:bodyPr>
            <a:normAutofit/>
          </a:bodyPr>
          <a:lstStyle/>
          <a:p>
            <a:r>
              <a:rPr lang="en-US" dirty="0"/>
              <a:t>Transportation</a:t>
            </a:r>
          </a:p>
        </p:txBody>
      </p:sp>
      <p:pic>
        <p:nvPicPr>
          <p:cNvPr id="5" name="Picture 2" descr="Top View Bus Seat Map No Stock Vector (Royalty Free) 1020016342">
            <a:extLst>
              <a:ext uri="{FF2B5EF4-FFF2-40B4-BE49-F238E27FC236}">
                <a16:creationId xmlns:a16="http://schemas.microsoft.com/office/drawing/2014/main" id="{15AE78B6-A193-4869-960B-E73D77F964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92" t="5882" r="18678" b="12236"/>
          <a:stretch/>
        </p:blipFill>
        <p:spPr bwMode="auto">
          <a:xfrm>
            <a:off x="1558191" y="2268958"/>
            <a:ext cx="1187901" cy="325436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op View Bus Seat Map No Stock Vector (Royalty Free) 1020016342">
            <a:extLst>
              <a:ext uri="{FF2B5EF4-FFF2-40B4-BE49-F238E27FC236}">
                <a16:creationId xmlns:a16="http://schemas.microsoft.com/office/drawing/2014/main" id="{E5F4529C-E02E-4767-B242-5AC4FBEE69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92" t="5882" r="18678" b="12236"/>
          <a:stretch/>
        </p:blipFill>
        <p:spPr bwMode="auto">
          <a:xfrm>
            <a:off x="3717855" y="2268957"/>
            <a:ext cx="1187901" cy="325436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E2AE01F-A627-4FC8-9D62-7455E97DB3AB}"/>
              </a:ext>
            </a:extLst>
          </p:cNvPr>
          <p:cNvSpPr>
            <a:spLocks noGrp="1"/>
          </p:cNvSpPr>
          <p:nvPr>
            <p:ph idx="1"/>
          </p:nvPr>
        </p:nvSpPr>
        <p:spPr>
          <a:xfrm>
            <a:off x="6102574" y="1913209"/>
            <a:ext cx="5257799" cy="4228893"/>
          </a:xfrm>
        </p:spPr>
        <p:txBody>
          <a:bodyPr>
            <a:normAutofit/>
          </a:bodyPr>
          <a:lstStyle/>
          <a:p>
            <a:r>
              <a:rPr lang="en-US" dirty="0"/>
              <a:t>What are your travel parameters?</a:t>
            </a:r>
          </a:p>
          <a:p>
            <a:r>
              <a:rPr lang="en-US" dirty="0"/>
              <a:t>Is it cost effective?</a:t>
            </a:r>
          </a:p>
        </p:txBody>
      </p:sp>
      <p:pic>
        <p:nvPicPr>
          <p:cNvPr id="13" name="Graphic 12" descr="Smiling face with solid fill">
            <a:extLst>
              <a:ext uri="{FF2B5EF4-FFF2-40B4-BE49-F238E27FC236}">
                <a16:creationId xmlns:a16="http://schemas.microsoft.com/office/drawing/2014/main" id="{6C3250B9-B328-4CC9-B29C-C7D6FFC1C6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9514" y="2919805"/>
            <a:ext cx="219009" cy="219009"/>
          </a:xfrm>
          <a:prstGeom prst="rect">
            <a:avLst/>
          </a:prstGeom>
        </p:spPr>
      </p:pic>
      <p:pic>
        <p:nvPicPr>
          <p:cNvPr id="14" name="Graphic 13" descr="Smiling face with solid fill">
            <a:extLst>
              <a:ext uri="{FF2B5EF4-FFF2-40B4-BE49-F238E27FC236}">
                <a16:creationId xmlns:a16="http://schemas.microsoft.com/office/drawing/2014/main" id="{59050DE0-E4DB-45C3-8D10-5D75C05AB7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1830" y="2919805"/>
            <a:ext cx="219009" cy="219009"/>
          </a:xfrm>
          <a:prstGeom prst="rect">
            <a:avLst/>
          </a:prstGeom>
        </p:spPr>
      </p:pic>
      <p:pic>
        <p:nvPicPr>
          <p:cNvPr id="15" name="Graphic 14" descr="Smiling face with solid fill">
            <a:extLst>
              <a:ext uri="{FF2B5EF4-FFF2-40B4-BE49-F238E27FC236}">
                <a16:creationId xmlns:a16="http://schemas.microsoft.com/office/drawing/2014/main" id="{ABD3704D-476C-4792-B5C6-0F8D73278F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88279" y="2919805"/>
            <a:ext cx="219009" cy="219009"/>
          </a:xfrm>
          <a:prstGeom prst="rect">
            <a:avLst/>
          </a:prstGeom>
        </p:spPr>
      </p:pic>
      <p:pic>
        <p:nvPicPr>
          <p:cNvPr id="16" name="Graphic 15" descr="Smiling face with solid fill">
            <a:extLst>
              <a:ext uri="{FF2B5EF4-FFF2-40B4-BE49-F238E27FC236}">
                <a16:creationId xmlns:a16="http://schemas.microsoft.com/office/drawing/2014/main" id="{96C59158-FC74-4F7E-A579-78CB3CE3E6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41785" y="2919804"/>
            <a:ext cx="219009" cy="219009"/>
          </a:xfrm>
          <a:prstGeom prst="rect">
            <a:avLst/>
          </a:prstGeom>
        </p:spPr>
      </p:pic>
      <p:pic>
        <p:nvPicPr>
          <p:cNvPr id="17" name="Graphic 16" descr="Smiling face with solid fill">
            <a:extLst>
              <a:ext uri="{FF2B5EF4-FFF2-40B4-BE49-F238E27FC236}">
                <a16:creationId xmlns:a16="http://schemas.microsoft.com/office/drawing/2014/main" id="{93E239BD-1288-48E3-8B7F-BDC3CB6379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41785" y="3195021"/>
            <a:ext cx="219009" cy="219009"/>
          </a:xfrm>
          <a:prstGeom prst="rect">
            <a:avLst/>
          </a:prstGeom>
        </p:spPr>
      </p:pic>
      <p:pic>
        <p:nvPicPr>
          <p:cNvPr id="18" name="Graphic 17" descr="Smiling face with solid fill">
            <a:extLst>
              <a:ext uri="{FF2B5EF4-FFF2-40B4-BE49-F238E27FC236}">
                <a16:creationId xmlns:a16="http://schemas.microsoft.com/office/drawing/2014/main" id="{5EC39ED4-08C6-4F63-906E-017848273A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13721" y="2919803"/>
            <a:ext cx="219009" cy="219009"/>
          </a:xfrm>
          <a:prstGeom prst="rect">
            <a:avLst/>
          </a:prstGeom>
        </p:spPr>
      </p:pic>
      <p:pic>
        <p:nvPicPr>
          <p:cNvPr id="19" name="Graphic 18" descr="Smiling face with solid fill">
            <a:extLst>
              <a:ext uri="{FF2B5EF4-FFF2-40B4-BE49-F238E27FC236}">
                <a16:creationId xmlns:a16="http://schemas.microsoft.com/office/drawing/2014/main" id="{124D49FB-B612-4F8B-A452-EDAE514D02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42905" y="3459698"/>
            <a:ext cx="219009" cy="219009"/>
          </a:xfrm>
          <a:prstGeom prst="rect">
            <a:avLst/>
          </a:prstGeom>
        </p:spPr>
      </p:pic>
      <p:pic>
        <p:nvPicPr>
          <p:cNvPr id="20" name="Graphic 19" descr="Smiling face with solid fill">
            <a:extLst>
              <a:ext uri="{FF2B5EF4-FFF2-40B4-BE49-F238E27FC236}">
                <a16:creationId xmlns:a16="http://schemas.microsoft.com/office/drawing/2014/main" id="{1CF31C82-9BD4-4B46-B2AB-4A91B6C585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13721" y="3459699"/>
            <a:ext cx="219009" cy="219009"/>
          </a:xfrm>
          <a:prstGeom prst="rect">
            <a:avLst/>
          </a:prstGeom>
        </p:spPr>
      </p:pic>
      <p:pic>
        <p:nvPicPr>
          <p:cNvPr id="21" name="Graphic 20" descr="Smiling face with solid fill">
            <a:extLst>
              <a:ext uri="{FF2B5EF4-FFF2-40B4-BE49-F238E27FC236}">
                <a16:creationId xmlns:a16="http://schemas.microsoft.com/office/drawing/2014/main" id="{8618123C-A287-46B3-B491-15EEBBE527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42905" y="2919801"/>
            <a:ext cx="219009" cy="219009"/>
          </a:xfrm>
          <a:prstGeom prst="rect">
            <a:avLst/>
          </a:prstGeom>
        </p:spPr>
      </p:pic>
      <p:pic>
        <p:nvPicPr>
          <p:cNvPr id="22" name="Graphic 21" descr="Smiling face with solid fill">
            <a:extLst>
              <a:ext uri="{FF2B5EF4-FFF2-40B4-BE49-F238E27FC236}">
                <a16:creationId xmlns:a16="http://schemas.microsoft.com/office/drawing/2014/main" id="{553D22B3-6FF2-478D-9A91-EB9BD12C5B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13720" y="3999595"/>
            <a:ext cx="219009" cy="219009"/>
          </a:xfrm>
          <a:prstGeom prst="rect">
            <a:avLst/>
          </a:prstGeom>
        </p:spPr>
      </p:pic>
      <p:pic>
        <p:nvPicPr>
          <p:cNvPr id="23" name="Graphic 22" descr="Smiling face with solid fill">
            <a:extLst>
              <a:ext uri="{FF2B5EF4-FFF2-40B4-BE49-F238E27FC236}">
                <a16:creationId xmlns:a16="http://schemas.microsoft.com/office/drawing/2014/main" id="{B91AFC6B-F688-44FC-80A4-74CEEA1638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42905" y="3999595"/>
            <a:ext cx="219009" cy="219009"/>
          </a:xfrm>
          <a:prstGeom prst="rect">
            <a:avLst/>
          </a:prstGeom>
        </p:spPr>
      </p:pic>
      <p:pic>
        <p:nvPicPr>
          <p:cNvPr id="24" name="Graphic 23" descr="Smiling face with solid fill">
            <a:extLst>
              <a:ext uri="{FF2B5EF4-FFF2-40B4-BE49-F238E27FC236}">
                <a16:creationId xmlns:a16="http://schemas.microsoft.com/office/drawing/2014/main" id="{84351D6D-CBA2-4F9D-A7C6-A103EAAE6E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13720" y="4570865"/>
            <a:ext cx="219009" cy="219009"/>
          </a:xfrm>
          <a:prstGeom prst="rect">
            <a:avLst/>
          </a:prstGeom>
        </p:spPr>
      </p:pic>
      <p:pic>
        <p:nvPicPr>
          <p:cNvPr id="25" name="Graphic 24" descr="Smiling face with solid fill">
            <a:extLst>
              <a:ext uri="{FF2B5EF4-FFF2-40B4-BE49-F238E27FC236}">
                <a16:creationId xmlns:a16="http://schemas.microsoft.com/office/drawing/2014/main" id="{C0FD18D6-566C-4ACE-BEC6-6604EA8DB2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42905" y="4570865"/>
            <a:ext cx="219009" cy="219009"/>
          </a:xfrm>
          <a:prstGeom prst="rect">
            <a:avLst/>
          </a:prstGeom>
        </p:spPr>
      </p:pic>
      <p:pic>
        <p:nvPicPr>
          <p:cNvPr id="26" name="Graphic 25" descr="Smiling face with solid fill">
            <a:extLst>
              <a:ext uri="{FF2B5EF4-FFF2-40B4-BE49-F238E27FC236}">
                <a16:creationId xmlns:a16="http://schemas.microsoft.com/office/drawing/2014/main" id="{92693E07-3DD7-401C-BC78-5093A0E6B2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12062" y="5131377"/>
            <a:ext cx="219009" cy="219009"/>
          </a:xfrm>
          <a:prstGeom prst="rect">
            <a:avLst/>
          </a:prstGeom>
        </p:spPr>
      </p:pic>
      <p:pic>
        <p:nvPicPr>
          <p:cNvPr id="27" name="Graphic 26" descr="Smiling face with solid fill">
            <a:extLst>
              <a:ext uri="{FF2B5EF4-FFF2-40B4-BE49-F238E27FC236}">
                <a16:creationId xmlns:a16="http://schemas.microsoft.com/office/drawing/2014/main" id="{E8071934-4079-4D7E-B318-516D88A64A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32283" y="5110761"/>
            <a:ext cx="219009" cy="219009"/>
          </a:xfrm>
          <a:prstGeom prst="rect">
            <a:avLst/>
          </a:prstGeom>
        </p:spPr>
      </p:pic>
      <p:pic>
        <p:nvPicPr>
          <p:cNvPr id="28" name="Graphic 27" descr="Smiling face with solid fill">
            <a:extLst>
              <a:ext uri="{FF2B5EF4-FFF2-40B4-BE49-F238E27FC236}">
                <a16:creationId xmlns:a16="http://schemas.microsoft.com/office/drawing/2014/main" id="{4C377205-D096-46BF-B345-C1BF6BFEF9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3132" y="3189751"/>
            <a:ext cx="219009" cy="219009"/>
          </a:xfrm>
          <a:prstGeom prst="rect">
            <a:avLst/>
          </a:prstGeom>
        </p:spPr>
      </p:pic>
      <p:pic>
        <p:nvPicPr>
          <p:cNvPr id="29" name="Graphic 28" descr="Smiling face with solid fill">
            <a:extLst>
              <a:ext uri="{FF2B5EF4-FFF2-40B4-BE49-F238E27FC236}">
                <a16:creationId xmlns:a16="http://schemas.microsoft.com/office/drawing/2014/main" id="{7E463C3C-2086-454C-82C0-B40729DCDC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88278" y="3195021"/>
            <a:ext cx="219009" cy="219009"/>
          </a:xfrm>
          <a:prstGeom prst="rect">
            <a:avLst/>
          </a:prstGeom>
        </p:spPr>
      </p:pic>
      <p:pic>
        <p:nvPicPr>
          <p:cNvPr id="30" name="Graphic 29" descr="Smiling face with solid fill">
            <a:extLst>
              <a:ext uri="{FF2B5EF4-FFF2-40B4-BE49-F238E27FC236}">
                <a16:creationId xmlns:a16="http://schemas.microsoft.com/office/drawing/2014/main" id="{3A6395B3-7A8B-4F31-A9B4-DFB92507DF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1830" y="3220122"/>
            <a:ext cx="219009" cy="219009"/>
          </a:xfrm>
          <a:prstGeom prst="rect">
            <a:avLst/>
          </a:prstGeom>
        </p:spPr>
      </p:pic>
      <p:pic>
        <p:nvPicPr>
          <p:cNvPr id="31" name="Graphic 30" descr="Smiling face with solid fill">
            <a:extLst>
              <a:ext uri="{FF2B5EF4-FFF2-40B4-BE49-F238E27FC236}">
                <a16:creationId xmlns:a16="http://schemas.microsoft.com/office/drawing/2014/main" id="{4785FAD2-98EA-4835-9206-67EA071C49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48955" y="3470238"/>
            <a:ext cx="219009" cy="219009"/>
          </a:xfrm>
          <a:prstGeom prst="rect">
            <a:avLst/>
          </a:prstGeom>
        </p:spPr>
      </p:pic>
      <p:pic>
        <p:nvPicPr>
          <p:cNvPr id="32" name="Graphic 31" descr="Smiling face with solid fill">
            <a:extLst>
              <a:ext uri="{FF2B5EF4-FFF2-40B4-BE49-F238E27FC236}">
                <a16:creationId xmlns:a16="http://schemas.microsoft.com/office/drawing/2014/main" id="{A6731ED3-604E-4CF3-B109-457635C560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0381" y="3474934"/>
            <a:ext cx="219009" cy="219009"/>
          </a:xfrm>
          <a:prstGeom prst="rect">
            <a:avLst/>
          </a:prstGeom>
        </p:spPr>
      </p:pic>
      <p:pic>
        <p:nvPicPr>
          <p:cNvPr id="33" name="Graphic 32" descr="Smiling face with solid fill">
            <a:extLst>
              <a:ext uri="{FF2B5EF4-FFF2-40B4-BE49-F238E27FC236}">
                <a16:creationId xmlns:a16="http://schemas.microsoft.com/office/drawing/2014/main" id="{EDB8A32E-351F-4B32-8935-62DDE3690B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88278" y="3470237"/>
            <a:ext cx="219009" cy="219009"/>
          </a:xfrm>
          <a:prstGeom prst="rect">
            <a:avLst/>
          </a:prstGeom>
        </p:spPr>
      </p:pic>
      <p:pic>
        <p:nvPicPr>
          <p:cNvPr id="34" name="Graphic 33" descr="Smiling face with solid fill">
            <a:extLst>
              <a:ext uri="{FF2B5EF4-FFF2-40B4-BE49-F238E27FC236}">
                <a16:creationId xmlns:a16="http://schemas.microsoft.com/office/drawing/2014/main" id="{BC7F8F05-A7FE-496C-8254-97E5468D72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1830" y="3470236"/>
            <a:ext cx="219009" cy="219009"/>
          </a:xfrm>
          <a:prstGeom prst="rect">
            <a:avLst/>
          </a:prstGeom>
        </p:spPr>
      </p:pic>
      <p:pic>
        <p:nvPicPr>
          <p:cNvPr id="35" name="Graphic 34" descr="Smiling face with solid fill">
            <a:extLst>
              <a:ext uri="{FF2B5EF4-FFF2-40B4-BE49-F238E27FC236}">
                <a16:creationId xmlns:a16="http://schemas.microsoft.com/office/drawing/2014/main" id="{EDFEC108-3472-4D7A-80D7-1CA60E224A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87972" y="3745452"/>
            <a:ext cx="219009" cy="219009"/>
          </a:xfrm>
          <a:prstGeom prst="rect">
            <a:avLst/>
          </a:prstGeom>
        </p:spPr>
      </p:pic>
      <p:pic>
        <p:nvPicPr>
          <p:cNvPr id="36" name="Graphic 35" descr="Smiling face with solid fill">
            <a:extLst>
              <a:ext uri="{FF2B5EF4-FFF2-40B4-BE49-F238E27FC236}">
                <a16:creationId xmlns:a16="http://schemas.microsoft.com/office/drawing/2014/main" id="{2F827896-E530-46B9-BF75-1F02FD41DA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68523" y="3750155"/>
            <a:ext cx="219009" cy="219009"/>
          </a:xfrm>
          <a:prstGeom prst="rect">
            <a:avLst/>
          </a:prstGeom>
        </p:spPr>
      </p:pic>
      <p:pic>
        <p:nvPicPr>
          <p:cNvPr id="37" name="Graphic 36" descr="Smiling face with solid fill">
            <a:extLst>
              <a:ext uri="{FF2B5EF4-FFF2-40B4-BE49-F238E27FC236}">
                <a16:creationId xmlns:a16="http://schemas.microsoft.com/office/drawing/2014/main" id="{DCC0202D-AC47-4E5E-807E-254B69025A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3131" y="3747553"/>
            <a:ext cx="219009" cy="219009"/>
          </a:xfrm>
          <a:prstGeom prst="rect">
            <a:avLst/>
          </a:prstGeom>
        </p:spPr>
      </p:pic>
      <p:pic>
        <p:nvPicPr>
          <p:cNvPr id="38" name="Graphic 37" descr="Smiling face with solid fill">
            <a:extLst>
              <a:ext uri="{FF2B5EF4-FFF2-40B4-BE49-F238E27FC236}">
                <a16:creationId xmlns:a16="http://schemas.microsoft.com/office/drawing/2014/main" id="{8AD43194-5640-497A-81D9-E966B3C29C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48954" y="3747553"/>
            <a:ext cx="219009" cy="219009"/>
          </a:xfrm>
          <a:prstGeom prst="rect">
            <a:avLst/>
          </a:prstGeom>
        </p:spPr>
      </p:pic>
      <p:pic>
        <p:nvPicPr>
          <p:cNvPr id="39" name="Graphic 38" descr="Smiling face with solid fill">
            <a:extLst>
              <a:ext uri="{FF2B5EF4-FFF2-40B4-BE49-F238E27FC236}">
                <a16:creationId xmlns:a16="http://schemas.microsoft.com/office/drawing/2014/main" id="{1640048A-E49D-48B6-99AF-6D083EB1A5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48953" y="4010135"/>
            <a:ext cx="219009" cy="219009"/>
          </a:xfrm>
          <a:prstGeom prst="rect">
            <a:avLst/>
          </a:prstGeom>
        </p:spPr>
      </p:pic>
      <p:pic>
        <p:nvPicPr>
          <p:cNvPr id="40" name="Graphic 39" descr="Smiling face with solid fill">
            <a:extLst>
              <a:ext uri="{FF2B5EF4-FFF2-40B4-BE49-F238E27FC236}">
                <a16:creationId xmlns:a16="http://schemas.microsoft.com/office/drawing/2014/main" id="{594CABDA-EE33-4AF9-8FBE-18CF09246D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3436" y="4010135"/>
            <a:ext cx="219009" cy="219009"/>
          </a:xfrm>
          <a:prstGeom prst="rect">
            <a:avLst/>
          </a:prstGeom>
        </p:spPr>
      </p:pic>
      <p:pic>
        <p:nvPicPr>
          <p:cNvPr id="41" name="Graphic 40" descr="Smiling face with solid fill">
            <a:extLst>
              <a:ext uri="{FF2B5EF4-FFF2-40B4-BE49-F238E27FC236}">
                <a16:creationId xmlns:a16="http://schemas.microsoft.com/office/drawing/2014/main" id="{02A72DFE-CA66-4733-8625-E090750193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77623" y="4027656"/>
            <a:ext cx="219009" cy="219009"/>
          </a:xfrm>
          <a:prstGeom prst="rect">
            <a:avLst/>
          </a:prstGeom>
        </p:spPr>
      </p:pic>
      <p:pic>
        <p:nvPicPr>
          <p:cNvPr id="42" name="Graphic 41" descr="Smiling face with solid fill">
            <a:extLst>
              <a:ext uri="{FF2B5EF4-FFF2-40B4-BE49-F238E27FC236}">
                <a16:creationId xmlns:a16="http://schemas.microsoft.com/office/drawing/2014/main" id="{1EE519B5-F1C8-4DE8-B44E-EC3FD7C746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68385" y="3997201"/>
            <a:ext cx="219009" cy="219009"/>
          </a:xfrm>
          <a:prstGeom prst="rect">
            <a:avLst/>
          </a:prstGeom>
        </p:spPr>
      </p:pic>
      <p:pic>
        <p:nvPicPr>
          <p:cNvPr id="43" name="Graphic 42" descr="Smiling face with solid fill">
            <a:extLst>
              <a:ext uri="{FF2B5EF4-FFF2-40B4-BE49-F238E27FC236}">
                <a16:creationId xmlns:a16="http://schemas.microsoft.com/office/drawing/2014/main" id="{8D579B45-B891-4175-8A9C-787C9BBCE1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96632" y="4289504"/>
            <a:ext cx="219009" cy="219009"/>
          </a:xfrm>
          <a:prstGeom prst="rect">
            <a:avLst/>
          </a:prstGeom>
        </p:spPr>
      </p:pic>
      <p:pic>
        <p:nvPicPr>
          <p:cNvPr id="44" name="Graphic 43" descr="Smiling face with solid fill">
            <a:extLst>
              <a:ext uri="{FF2B5EF4-FFF2-40B4-BE49-F238E27FC236}">
                <a16:creationId xmlns:a16="http://schemas.microsoft.com/office/drawing/2014/main" id="{1E1DBCD9-9085-4DF3-8B4C-37CFF2AB0A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1830" y="4285349"/>
            <a:ext cx="219009" cy="219009"/>
          </a:xfrm>
          <a:prstGeom prst="rect">
            <a:avLst/>
          </a:prstGeom>
        </p:spPr>
      </p:pic>
      <p:pic>
        <p:nvPicPr>
          <p:cNvPr id="45" name="Graphic 44" descr="Smiling face with solid fill">
            <a:extLst>
              <a:ext uri="{FF2B5EF4-FFF2-40B4-BE49-F238E27FC236}">
                <a16:creationId xmlns:a16="http://schemas.microsoft.com/office/drawing/2014/main" id="{F599E55F-1886-4A93-B605-A95D9E9E23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48952" y="4285348"/>
            <a:ext cx="219009" cy="219009"/>
          </a:xfrm>
          <a:prstGeom prst="rect">
            <a:avLst/>
          </a:prstGeom>
        </p:spPr>
      </p:pic>
      <p:pic>
        <p:nvPicPr>
          <p:cNvPr id="46" name="Graphic 45" descr="Smiling face with solid fill">
            <a:extLst>
              <a:ext uri="{FF2B5EF4-FFF2-40B4-BE49-F238E27FC236}">
                <a16:creationId xmlns:a16="http://schemas.microsoft.com/office/drawing/2014/main" id="{3C1631F2-8220-4E33-AEA5-9896BB544C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2782" y="4309835"/>
            <a:ext cx="219009" cy="219009"/>
          </a:xfrm>
          <a:prstGeom prst="rect">
            <a:avLst/>
          </a:prstGeom>
        </p:spPr>
      </p:pic>
      <p:pic>
        <p:nvPicPr>
          <p:cNvPr id="47" name="Graphic 46" descr="Smiling face with solid fill">
            <a:extLst>
              <a:ext uri="{FF2B5EF4-FFF2-40B4-BE49-F238E27FC236}">
                <a16:creationId xmlns:a16="http://schemas.microsoft.com/office/drawing/2014/main" id="{88331F7E-8FF0-4260-9B3B-6327594392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45365" y="4570864"/>
            <a:ext cx="219009" cy="219009"/>
          </a:xfrm>
          <a:prstGeom prst="rect">
            <a:avLst/>
          </a:prstGeom>
        </p:spPr>
      </p:pic>
      <p:pic>
        <p:nvPicPr>
          <p:cNvPr id="48" name="Graphic 47" descr="Smiling face with solid fill">
            <a:extLst>
              <a:ext uri="{FF2B5EF4-FFF2-40B4-BE49-F238E27FC236}">
                <a16:creationId xmlns:a16="http://schemas.microsoft.com/office/drawing/2014/main" id="{B6BB10F7-C795-4455-8F5A-0E29E62895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1230" y="4560561"/>
            <a:ext cx="219009" cy="219009"/>
          </a:xfrm>
          <a:prstGeom prst="rect">
            <a:avLst/>
          </a:prstGeom>
        </p:spPr>
      </p:pic>
      <p:pic>
        <p:nvPicPr>
          <p:cNvPr id="49" name="Graphic 48" descr="Smiling face with solid fill">
            <a:extLst>
              <a:ext uri="{FF2B5EF4-FFF2-40B4-BE49-F238E27FC236}">
                <a16:creationId xmlns:a16="http://schemas.microsoft.com/office/drawing/2014/main" id="{44B58937-5F84-45B4-8BCE-A343FA691E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3972" y="4560926"/>
            <a:ext cx="219009" cy="219009"/>
          </a:xfrm>
          <a:prstGeom prst="rect">
            <a:avLst/>
          </a:prstGeom>
        </p:spPr>
      </p:pic>
      <p:pic>
        <p:nvPicPr>
          <p:cNvPr id="50" name="Graphic 49" descr="Smiling face with solid fill">
            <a:extLst>
              <a:ext uri="{FF2B5EF4-FFF2-40B4-BE49-F238E27FC236}">
                <a16:creationId xmlns:a16="http://schemas.microsoft.com/office/drawing/2014/main" id="{568B1CF9-5067-4256-8DD1-69123ADB22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68385" y="4557141"/>
            <a:ext cx="219009" cy="219009"/>
          </a:xfrm>
          <a:prstGeom prst="rect">
            <a:avLst/>
          </a:prstGeom>
        </p:spPr>
      </p:pic>
      <p:pic>
        <p:nvPicPr>
          <p:cNvPr id="51" name="Graphic 50" descr="Smiling face with solid fill">
            <a:extLst>
              <a:ext uri="{FF2B5EF4-FFF2-40B4-BE49-F238E27FC236}">
                <a16:creationId xmlns:a16="http://schemas.microsoft.com/office/drawing/2014/main" id="{B19C7B78-8A47-4779-9765-0930F0B5B3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45365" y="4837880"/>
            <a:ext cx="219009" cy="219009"/>
          </a:xfrm>
          <a:prstGeom prst="rect">
            <a:avLst/>
          </a:prstGeom>
        </p:spPr>
      </p:pic>
      <p:pic>
        <p:nvPicPr>
          <p:cNvPr id="52" name="Graphic 51" descr="Smiling face with solid fill">
            <a:extLst>
              <a:ext uri="{FF2B5EF4-FFF2-40B4-BE49-F238E27FC236}">
                <a16:creationId xmlns:a16="http://schemas.microsoft.com/office/drawing/2014/main" id="{5F68F8E1-15B6-404E-B800-17C58148A2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0380" y="4837880"/>
            <a:ext cx="219009" cy="219009"/>
          </a:xfrm>
          <a:prstGeom prst="rect">
            <a:avLst/>
          </a:prstGeom>
        </p:spPr>
      </p:pic>
      <p:pic>
        <p:nvPicPr>
          <p:cNvPr id="53" name="Graphic 52" descr="Smiling face with solid fill">
            <a:extLst>
              <a:ext uri="{FF2B5EF4-FFF2-40B4-BE49-F238E27FC236}">
                <a16:creationId xmlns:a16="http://schemas.microsoft.com/office/drawing/2014/main" id="{14DE8450-BA3D-4AB9-9385-EE46BA430C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07674" y="4829258"/>
            <a:ext cx="219009" cy="219009"/>
          </a:xfrm>
          <a:prstGeom prst="rect">
            <a:avLst/>
          </a:prstGeom>
        </p:spPr>
      </p:pic>
      <p:pic>
        <p:nvPicPr>
          <p:cNvPr id="54" name="Graphic 53" descr="Smiling face with solid fill">
            <a:extLst>
              <a:ext uri="{FF2B5EF4-FFF2-40B4-BE49-F238E27FC236}">
                <a16:creationId xmlns:a16="http://schemas.microsoft.com/office/drawing/2014/main" id="{CC12193B-D0B0-4C53-ADF1-0A8E29965F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87532" y="4844415"/>
            <a:ext cx="219009" cy="219009"/>
          </a:xfrm>
          <a:prstGeom prst="rect">
            <a:avLst/>
          </a:prstGeom>
        </p:spPr>
      </p:pic>
      <p:pic>
        <p:nvPicPr>
          <p:cNvPr id="55" name="Graphic 54" descr="Smiling face with solid fill">
            <a:extLst>
              <a:ext uri="{FF2B5EF4-FFF2-40B4-BE49-F238E27FC236}">
                <a16:creationId xmlns:a16="http://schemas.microsoft.com/office/drawing/2014/main" id="{5AC899EA-B710-406D-AE09-2FC3A9F5DB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30505" y="5123396"/>
            <a:ext cx="219009" cy="219009"/>
          </a:xfrm>
          <a:prstGeom prst="rect">
            <a:avLst/>
          </a:prstGeom>
        </p:spPr>
      </p:pic>
      <p:pic>
        <p:nvPicPr>
          <p:cNvPr id="56" name="Graphic 55" descr="Smiling face with solid fill">
            <a:extLst>
              <a:ext uri="{FF2B5EF4-FFF2-40B4-BE49-F238E27FC236}">
                <a16:creationId xmlns:a16="http://schemas.microsoft.com/office/drawing/2014/main" id="{AD66C7D8-4651-44B2-9E04-C371244558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18437" y="5119184"/>
            <a:ext cx="219009" cy="219009"/>
          </a:xfrm>
          <a:prstGeom prst="rect">
            <a:avLst/>
          </a:prstGeom>
        </p:spPr>
      </p:pic>
      <p:pic>
        <p:nvPicPr>
          <p:cNvPr id="57" name="Graphic 56" descr="Smiling face with solid fill">
            <a:extLst>
              <a:ext uri="{FF2B5EF4-FFF2-40B4-BE49-F238E27FC236}">
                <a16:creationId xmlns:a16="http://schemas.microsoft.com/office/drawing/2014/main" id="{A7646A7A-0E2E-42E7-9017-03845F99A4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86723" y="5119184"/>
            <a:ext cx="219009" cy="219009"/>
          </a:xfrm>
          <a:prstGeom prst="rect">
            <a:avLst/>
          </a:prstGeom>
        </p:spPr>
      </p:pic>
      <p:pic>
        <p:nvPicPr>
          <p:cNvPr id="58" name="Graphic 57" descr="Smiling face with solid fill">
            <a:extLst>
              <a:ext uri="{FF2B5EF4-FFF2-40B4-BE49-F238E27FC236}">
                <a16:creationId xmlns:a16="http://schemas.microsoft.com/office/drawing/2014/main" id="{D0590E4A-C299-4EFE-82E7-777640741E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56902" y="5108507"/>
            <a:ext cx="219009" cy="219009"/>
          </a:xfrm>
          <a:prstGeom prst="rect">
            <a:avLst/>
          </a:prstGeom>
        </p:spPr>
      </p:pic>
      <p:sp>
        <p:nvSpPr>
          <p:cNvPr id="4" name="TextBox 3">
            <a:extLst>
              <a:ext uri="{FF2B5EF4-FFF2-40B4-BE49-F238E27FC236}">
                <a16:creationId xmlns:a16="http://schemas.microsoft.com/office/drawing/2014/main" id="{6BE80410-BC29-46C7-81B6-FC557A84F07A}"/>
              </a:ext>
            </a:extLst>
          </p:cNvPr>
          <p:cNvSpPr txBox="1"/>
          <p:nvPr/>
        </p:nvSpPr>
        <p:spPr>
          <a:xfrm>
            <a:off x="2953083" y="3408760"/>
            <a:ext cx="575137" cy="523220"/>
          </a:xfrm>
          <a:prstGeom prst="rect">
            <a:avLst/>
          </a:prstGeom>
          <a:noFill/>
        </p:spPr>
        <p:txBody>
          <a:bodyPr wrap="square" rtlCol="0">
            <a:spAutoFit/>
          </a:bodyPr>
          <a:lstStyle/>
          <a:p>
            <a:r>
              <a:rPr lang="en-US" sz="2800" b="1" dirty="0"/>
              <a:t>vs</a:t>
            </a:r>
          </a:p>
        </p:txBody>
      </p:sp>
    </p:spTree>
    <p:extLst>
      <p:ext uri="{BB962C8B-B14F-4D97-AF65-F5344CB8AC3E}">
        <p14:creationId xmlns:p14="http://schemas.microsoft.com/office/powerpoint/2010/main" val="2127033334"/>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FBF4F9380C96418539BF6C5BF31C6E" ma:contentTypeVersion="15" ma:contentTypeDescription="Create a new document." ma:contentTypeScope="" ma:versionID="5d623a8f1bd6bca41ea76c37f2bbae70">
  <xsd:schema xmlns:xsd="http://www.w3.org/2001/XMLSchema" xmlns:xs="http://www.w3.org/2001/XMLSchema" xmlns:p="http://schemas.microsoft.com/office/2006/metadata/properties" xmlns:ns3="4496fde4-e438-4621-8f97-78b1aadd1ebc" xmlns:ns4="3ace7dcf-c89c-4166-ab14-9ee9f7178dd3" targetNamespace="http://schemas.microsoft.com/office/2006/metadata/properties" ma:root="true" ma:fieldsID="66c57e7e73ada8a7fa5c44e8a673bb0b" ns3:_="" ns4:_="">
    <xsd:import namespace="4496fde4-e438-4621-8f97-78b1aadd1ebc"/>
    <xsd:import namespace="3ace7dcf-c89c-4166-ab14-9ee9f7178dd3"/>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96fde4-e438-4621-8f97-78b1aadd1eb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ace7dcf-c89c-4166-ab14-9ee9f7178dd3"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56A5AF-B2AF-40CC-B8D0-7A283CAC10F2}">
  <ds:schemaRefs>
    <ds:schemaRef ds:uri="http://schemas.microsoft.com/sharepoint/v3/contenttype/forms"/>
  </ds:schemaRefs>
</ds:datastoreItem>
</file>

<file path=customXml/itemProps2.xml><?xml version="1.0" encoding="utf-8"?>
<ds:datastoreItem xmlns:ds="http://schemas.openxmlformats.org/officeDocument/2006/customXml" ds:itemID="{94439A2E-358D-4957-98CE-0B30E4E4CCA7}">
  <ds:schemaRefs>
    <ds:schemaRef ds:uri="http://schemas.microsoft.com/office/infopath/2007/PartnerControls"/>
    <ds:schemaRef ds:uri="http://schemas.openxmlformats.org/package/2006/metadata/core-properties"/>
    <ds:schemaRef ds:uri="http://purl.org/dc/elements/1.1/"/>
    <ds:schemaRef ds:uri="http://purl.org/dc/dcmitype/"/>
    <ds:schemaRef ds:uri="http://www.w3.org/XML/1998/namespace"/>
    <ds:schemaRef ds:uri="http://schemas.microsoft.com/office/2006/documentManagement/types"/>
    <ds:schemaRef ds:uri="http://purl.org/dc/terms/"/>
    <ds:schemaRef ds:uri="4496fde4-e438-4621-8f97-78b1aadd1ebc"/>
    <ds:schemaRef ds:uri="3ace7dcf-c89c-4166-ab14-9ee9f7178dd3"/>
    <ds:schemaRef ds:uri="http://schemas.microsoft.com/office/2006/metadata/properties"/>
  </ds:schemaRefs>
</ds:datastoreItem>
</file>

<file path=customXml/itemProps3.xml><?xml version="1.0" encoding="utf-8"?>
<ds:datastoreItem xmlns:ds="http://schemas.openxmlformats.org/officeDocument/2006/customXml" ds:itemID="{7C94A894-F83C-4EE8-9857-D4762498D4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96fde4-e438-4621-8f97-78b1aadd1ebc"/>
    <ds:schemaRef ds:uri="3ace7dcf-c89c-4166-ab14-9ee9f7178d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162</TotalTime>
  <Words>1074</Words>
  <Application>Microsoft Office PowerPoint</Application>
  <PresentationFormat>Widescreen</PresentationFormat>
  <Paragraphs>208</Paragraphs>
  <Slides>40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Arial Narrow</vt:lpstr>
      <vt:lpstr>Calibri</vt:lpstr>
      <vt:lpstr>Corbel</vt:lpstr>
      <vt:lpstr>Depth</vt:lpstr>
      <vt:lpstr>PowerPoint Presentation</vt:lpstr>
      <vt:lpstr> When to go back to Programming?  Risk Management Decisions for COVID-19 </vt:lpstr>
      <vt:lpstr>Introduction</vt:lpstr>
      <vt:lpstr>Goals for Webinar</vt:lpstr>
      <vt:lpstr>What isn’t being covered</vt:lpstr>
      <vt:lpstr>When will things return to normal?</vt:lpstr>
      <vt:lpstr>Facilities</vt:lpstr>
      <vt:lpstr>PowerPoint Presentation</vt:lpstr>
      <vt:lpstr>Transportation</vt:lpstr>
      <vt:lpstr>Goals vs Activities</vt:lpstr>
      <vt:lpstr>Guidelines from Reputable Sources</vt:lpstr>
      <vt:lpstr>When to go Back</vt:lpstr>
      <vt:lpstr>How to go Back?</vt:lpstr>
      <vt:lpstr>Doing What?</vt:lpstr>
      <vt:lpstr>Systems</vt:lpstr>
      <vt:lpstr>What Will Go Wrong?</vt:lpstr>
      <vt:lpstr>What Has To Go Right</vt:lpstr>
      <vt:lpstr>Rasmussen’s Systems Approach</vt:lpstr>
      <vt:lpstr>Scope of Influence</vt:lpstr>
      <vt:lpstr>Tools</vt:lpstr>
      <vt:lpstr>Tools to Help You Ask Questions</vt:lpstr>
      <vt:lpstr>Decision Tree</vt:lpstr>
      <vt:lpstr>Tree Map</vt:lpstr>
      <vt:lpstr>Timelines &amp; Keyframe Filters</vt:lpstr>
      <vt:lpstr>Timeline – Keyframe - Filter</vt:lpstr>
      <vt:lpstr>Matrix – Risk/Essential</vt:lpstr>
      <vt:lpstr>PowerPoint Presentation</vt:lpstr>
      <vt:lpstr>Kanban Cards</vt:lpstr>
      <vt:lpstr>PowerPoint Presentation</vt:lpstr>
      <vt:lpstr>Cross Functional Flow Chart</vt:lpstr>
      <vt:lpstr>Cross Functional Flow Chart</vt:lpstr>
      <vt:lpstr>Levels of Capacity</vt:lpstr>
      <vt:lpstr>Hurricane Irene</vt:lpstr>
      <vt:lpstr>Tropical Storm Lee</vt:lpstr>
      <vt:lpstr>Plan for Increasing States of…</vt:lpstr>
      <vt:lpstr>Risk Homeostasis &amp; COVID-19?</vt:lpstr>
      <vt:lpstr>Equipment Rental Programs</vt:lpstr>
      <vt:lpstr>Conservation Corps</vt:lpstr>
      <vt:lpstr>Gap Year Programs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When to go back to Programming?  Risk Management Decisions for COVID-19 </dc:title>
  <dc:creator>Rick Curtis</dc:creator>
  <cp:lastModifiedBy>Rick Curtis</cp:lastModifiedBy>
  <cp:revision>19</cp:revision>
  <dcterms:created xsi:type="dcterms:W3CDTF">2020-05-01T15:34:28Z</dcterms:created>
  <dcterms:modified xsi:type="dcterms:W3CDTF">2020-05-01T18:16:38Z</dcterms:modified>
</cp:coreProperties>
</file>